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2"/>
  </p:notesMasterIdLst>
  <p:handoutMasterIdLst>
    <p:handoutMasterId r:id="rId23"/>
  </p:handoutMasterIdLst>
  <p:sldIdLst>
    <p:sldId id="266" r:id="rId2"/>
    <p:sldId id="321" r:id="rId3"/>
    <p:sldId id="293" r:id="rId4"/>
    <p:sldId id="334" r:id="rId5"/>
    <p:sldId id="265" r:id="rId6"/>
    <p:sldId id="313" r:id="rId7"/>
    <p:sldId id="300" r:id="rId8"/>
    <p:sldId id="301" r:id="rId9"/>
    <p:sldId id="327" r:id="rId10"/>
    <p:sldId id="309" r:id="rId11"/>
    <p:sldId id="303" r:id="rId12"/>
    <p:sldId id="281" r:id="rId13"/>
    <p:sldId id="315" r:id="rId14"/>
    <p:sldId id="331" r:id="rId15"/>
    <p:sldId id="335" r:id="rId16"/>
    <p:sldId id="329" r:id="rId17"/>
    <p:sldId id="311" r:id="rId18"/>
    <p:sldId id="317" r:id="rId19"/>
    <p:sldId id="308" r:id="rId20"/>
    <p:sldId id="269" r:id="rId21"/>
  </p:sldIdLst>
  <p:sldSz cx="9144000" cy="6858000" type="screen4x3"/>
  <p:notesSz cx="9926638" cy="6797675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am TIB" initials="ML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222"/>
    <a:srgbClr val="EC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7" autoAdjust="0"/>
    <p:restoredTop sz="94757" autoAdjust="0"/>
  </p:normalViewPr>
  <p:slideViewPr>
    <p:cSldViewPr>
      <p:cViewPr>
        <p:scale>
          <a:sx n="95" d="100"/>
          <a:sy n="95" d="100"/>
        </p:scale>
        <p:origin x="-2352" y="-780"/>
      </p:cViewPr>
      <p:guideLst>
        <p:guide orient="horz" pos="2160"/>
        <p:guide orient="horz"/>
        <p:guide orient="horz" pos="4320"/>
        <p:guide pos="2880"/>
        <p:guide/>
        <p:guide pos="5738"/>
      </p:guideLst>
    </p:cSldViewPr>
  </p:slideViewPr>
  <p:outlineViewPr>
    <p:cViewPr>
      <p:scale>
        <a:sx n="33" d="100"/>
        <a:sy n="33" d="100"/>
      </p:scale>
      <p:origin x="8" y="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3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3T07:18:18.169" idx="2">
    <p:pos x="641" y="560"/>
    <p:text>Institute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2516-D5FA-471E-B5D7-EEF175F24E97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FFC6-FC93-4B9A-9D2A-CFD393A490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726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0DD38-4042-4601-9492-39508B2BF3DB}" type="datetimeFigureOut">
              <a:rPr lang="de-DE" smtClean="0"/>
              <a:t>30.10.2018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8374-63C8-4333-870E-BFDCB7CA30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9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62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90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95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232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23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8374-63C8-4333-870E-BFDCB7CA309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23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683569" y="692702"/>
            <a:ext cx="5472000" cy="5442319"/>
            <a:chOff x="107504" y="433201"/>
            <a:chExt cx="6912768" cy="5986816"/>
          </a:xfrm>
        </p:grpSpPr>
        <p:sp>
          <p:nvSpPr>
            <p:cNvPr id="3" name="Rechteck 2"/>
            <p:cNvSpPr/>
            <p:nvPr userDrawn="1"/>
          </p:nvSpPr>
          <p:spPr>
            <a:xfrm>
              <a:off x="107504" y="515361"/>
              <a:ext cx="6912768" cy="59046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107504" y="433201"/>
              <a:ext cx="6912768" cy="1154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err="1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971601" y="5157192"/>
            <a:ext cx="4895938" cy="749052"/>
          </a:xfrm>
        </p:spPr>
        <p:txBody>
          <a:bodyPr anchor="t" anchorCtr="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  <a:endParaRPr lang="de-DE" altLang="de-DE" noProof="0" dirty="0"/>
          </a:p>
        </p:txBody>
      </p:sp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 bwMode="gray">
          <a:xfrm>
            <a:off x="971601" y="3356992"/>
            <a:ext cx="4895938" cy="1551580"/>
          </a:xfrm>
        </p:spPr>
        <p:txBody>
          <a:bodyPr anchor="b" anchorCtr="0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dirty="0"/>
              <a:t>Click </a:t>
            </a:r>
            <a:r>
              <a:rPr lang="de-DE" altLang="de-DE" noProof="0" dirty="0" err="1"/>
              <a:t>to</a:t>
            </a:r>
            <a:r>
              <a:rPr lang="de-DE" altLang="de-DE" noProof="0" dirty="0"/>
              <a:t> </a:t>
            </a:r>
            <a:r>
              <a:rPr lang="de-DE" altLang="de-DE" noProof="0" dirty="0" err="1"/>
              <a:t>edit</a:t>
            </a:r>
            <a:r>
              <a:rPr lang="de-DE" altLang="de-DE" noProof="0" dirty="0"/>
              <a:t> Master title </a:t>
            </a:r>
            <a:br>
              <a:rPr lang="de-DE" altLang="de-DE" noProof="0" dirty="0"/>
            </a:br>
            <a:r>
              <a:rPr lang="de-DE" altLang="de-DE" noProof="0" dirty="0"/>
              <a:t>style in zwei Zeilen</a:t>
            </a:r>
            <a:br>
              <a:rPr lang="de-DE" altLang="de-DE" noProof="0" dirty="0"/>
            </a:br>
            <a:r>
              <a:rPr lang="de-DE" altLang="de-DE" noProof="0" dirty="0"/>
              <a:t>oder in drei Zeilen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82" y="1108107"/>
            <a:ext cx="1799856" cy="1191600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7" y="1520990"/>
            <a:ext cx="1734748" cy="482400"/>
          </a:xfrm>
          <a:prstGeom prst="rect">
            <a:avLst/>
          </a:prstGeom>
        </p:spPr>
      </p:pic>
      <p:pic>
        <p:nvPicPr>
          <p:cNvPr id="2050" name="Picture 2" descr="\\tib.tibub.de\DFS1\Bereiche\Marketing\_CI\03_Logos\andere interne Logos\Leibniz Gemeinschaft\NEU\Logo_EN\Web\PNG\Leibniz_Logo_EN_negative_250p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1175890" cy="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0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83569" y="767385"/>
            <a:ext cx="5472000" cy="53676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22" name="Rechteck 21"/>
          <p:cNvSpPr/>
          <p:nvPr/>
        </p:nvSpPr>
        <p:spPr>
          <a:xfrm>
            <a:off x="683569" y="692695"/>
            <a:ext cx="5472000" cy="104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971603" y="980734"/>
            <a:ext cx="4821203" cy="433387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971603" y="1700815"/>
            <a:ext cx="4812091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683569" y="767385"/>
            <a:ext cx="5472000" cy="53676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0" name="Rechteck 9"/>
          <p:cNvSpPr/>
          <p:nvPr userDrawn="1"/>
        </p:nvSpPr>
        <p:spPr>
          <a:xfrm>
            <a:off x="683569" y="692695"/>
            <a:ext cx="5472000" cy="1049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15" name="Picture 2" descr="\\tib.tibub.de\DFS1\Bereiche\Marketing\_CI\03_Logos\andere interne Logos\Leibniz Gemeinschaft\NEU\Logo_EN\Web\PNG\Leibniz_Logo_EN_negative_25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1175890" cy="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683568" y="1484790"/>
            <a:ext cx="6048672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1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8044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/>
          </p:nvPr>
        </p:nvSpPr>
        <p:spPr bwMode="gray">
          <a:xfrm>
            <a:off x="684215" y="1484784"/>
            <a:ext cx="7776219" cy="4465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9957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9" y="1484784"/>
            <a:ext cx="3816424" cy="44651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683569" y="1484784"/>
            <a:ext cx="3744416" cy="216024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83569" y="3789040"/>
            <a:ext cx="3744416" cy="216091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54" y="390125"/>
            <a:ext cx="1224000" cy="81244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620694"/>
            <a:ext cx="6048672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DE" altLang="de-D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5" y="1483544"/>
            <a:ext cx="7776219" cy="44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  <a:p>
            <a:pPr lvl="0"/>
            <a:r>
              <a:rPr lang="de-DE" altLang="de-DE" dirty="0"/>
              <a:t>Click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edit</a:t>
            </a:r>
            <a:r>
              <a:rPr lang="de-DE" altLang="de-DE" dirty="0"/>
              <a:t> Master </a:t>
            </a:r>
            <a:r>
              <a:rPr lang="de-DE" altLang="de-DE" dirty="0" err="1"/>
              <a:t>text</a:t>
            </a:r>
            <a:r>
              <a:rPr lang="de-DE" altLang="de-DE" dirty="0"/>
              <a:t> </a:t>
            </a:r>
            <a:r>
              <a:rPr lang="de-DE" altLang="de-DE" dirty="0" err="1"/>
              <a:t>styles</a:t>
            </a:r>
            <a:endParaRPr lang="de-DE" altLang="de-DE" dirty="0"/>
          </a:p>
          <a:p>
            <a:pPr lvl="1"/>
            <a:r>
              <a:rPr lang="de-DE" altLang="de-DE" dirty="0"/>
              <a:t>Second </a:t>
            </a:r>
            <a:r>
              <a:rPr lang="de-DE" altLang="de-DE" dirty="0" err="1"/>
              <a:t>level</a:t>
            </a:r>
            <a:endParaRPr lang="de-DE" altLang="de-DE" dirty="0"/>
          </a:p>
          <a:p>
            <a:pPr lvl="2"/>
            <a:r>
              <a:rPr lang="de-DE" altLang="de-DE" dirty="0"/>
              <a:t>Third </a:t>
            </a:r>
            <a:r>
              <a:rPr lang="de-DE" altLang="de-DE" dirty="0" err="1"/>
              <a:t>level</a:t>
            </a:r>
            <a:endParaRPr lang="de-DE" altLang="de-DE" dirty="0"/>
          </a:p>
          <a:p>
            <a:pPr lvl="3"/>
            <a:r>
              <a:rPr lang="de-DE" altLang="de-DE" dirty="0" err="1"/>
              <a:t>Fourth</a:t>
            </a:r>
            <a:r>
              <a:rPr lang="de-DE" altLang="de-DE" dirty="0"/>
              <a:t> </a:t>
            </a:r>
            <a:r>
              <a:rPr lang="de-DE" altLang="de-DE" dirty="0" err="1"/>
              <a:t>level</a:t>
            </a:r>
            <a:endParaRPr lang="de-DE" altLang="de-DE" dirty="0"/>
          </a:p>
          <a:p>
            <a:pPr lvl="4"/>
            <a:r>
              <a:rPr lang="de-DE" altLang="de-DE" dirty="0" err="1"/>
              <a:t>Fifth</a:t>
            </a:r>
            <a:r>
              <a:rPr lang="de-DE" altLang="de-DE" dirty="0"/>
              <a:t> </a:t>
            </a:r>
            <a:r>
              <a:rPr lang="de-DE" altLang="de-DE" dirty="0" err="1"/>
              <a:t>level</a:t>
            </a:r>
            <a:endParaRPr lang="de-DE" altLang="de-DE" dirty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79078" y="6538919"/>
            <a:ext cx="118697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altLang="de-DE" sz="900" dirty="0"/>
              <a:t>Page </a:t>
            </a:r>
            <a:fld id="{C4818D02-A92A-48CC-BA3A-9797143E1A3F}" type="slidenum">
              <a:rPr lang="de-DE" altLang="de-DE" sz="900" smtClean="0"/>
              <a:pPr algn="r"/>
              <a:t>‹Nr.›</a:t>
            </a:fld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36474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lvl1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377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4" indent="-177796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361942" indent="-180970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542912" indent="-180970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714357" indent="-177796" algn="l" rtl="0" eaLnBrk="1" fontAlgn="base" hangingPunct="1">
        <a:lnSpc>
          <a:spcPct val="102000"/>
        </a:lnSpc>
        <a:spcBef>
          <a:spcPct val="0"/>
        </a:spcBef>
        <a:spcAft>
          <a:spcPts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641335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6pPr>
      <a:lvl7pPr marL="1098523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7pPr>
      <a:lvl8pPr marL="1555712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8pPr>
      <a:lvl9pPr marL="201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6" orient="horz" pos="2160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43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tib.eu/delft/" TargetMode="External"/><Relationship Id="rId2" Type="http://schemas.openxmlformats.org/officeDocument/2006/relationships/hyperlink" Target="http://www.tib.e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561832"/>
            <a:ext cx="5184576" cy="288032"/>
          </a:xfrm>
        </p:spPr>
        <p:txBody>
          <a:bodyPr/>
          <a:lstStyle/>
          <a:p>
            <a:r>
              <a:rPr lang="de-DE" altLang="de-DE" sz="1800" dirty="0"/>
              <a:t>Miriam </a:t>
            </a:r>
            <a:r>
              <a:rPr lang="de-DE" altLang="de-DE" sz="1800" dirty="0" smtClean="0"/>
              <a:t>Reiche</a:t>
            </a:r>
          </a:p>
          <a:p>
            <a:r>
              <a:rPr lang="de-DE" altLang="de-DE" sz="1800" dirty="0" err="1" smtClean="0"/>
              <a:t>No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Time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Wait</a:t>
            </a:r>
            <a:r>
              <a:rPr lang="de-DE" altLang="de-DE" sz="1800" dirty="0"/>
              <a:t> Conference, </a:t>
            </a:r>
            <a:r>
              <a:rPr lang="de-DE" altLang="de-DE" sz="1800" dirty="0" err="1"/>
              <a:t>October</a:t>
            </a:r>
            <a:r>
              <a:rPr lang="de-DE" altLang="de-DE" sz="1800" dirty="0"/>
              <a:t> 25-26, 2018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042" y="3356993"/>
            <a:ext cx="4812091" cy="1551580"/>
          </a:xfrm>
        </p:spPr>
        <p:txBody>
          <a:bodyPr/>
          <a:lstStyle/>
          <a:p>
            <a:r>
              <a:rPr lang="en-US" altLang="de-DE" dirty="0"/>
              <a:t>Project DELFT Digitizing Ethnological Films -  an Expedition from Analogue to Digital </a:t>
            </a:r>
            <a:endParaRPr lang="de-DE" altLang="de-DE" dirty="0"/>
          </a:p>
        </p:txBody>
      </p:sp>
      <p:pic>
        <p:nvPicPr>
          <p:cNvPr id="3" name="Picture 2" descr="Logo Sponsored by the BM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1050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83568" y="1321866"/>
            <a:ext cx="5904656" cy="4123358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endParaRPr lang="de-DE" b="1" u="sng" dirty="0" smtClean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b="1" u="sng" dirty="0" smtClean="0"/>
              <a:t>Original </a:t>
            </a:r>
            <a:r>
              <a:rPr lang="de-DE" b="1" u="sng" dirty="0" err="1"/>
              <a:t>format</a:t>
            </a:r>
            <a:r>
              <a:rPr lang="de-DE" dirty="0"/>
              <a:t>: </a:t>
            </a:r>
            <a:r>
              <a:rPr lang="de-DE" dirty="0" smtClean="0"/>
              <a:t>Digital </a:t>
            </a:r>
            <a:r>
              <a:rPr lang="de-DE" dirty="0" err="1"/>
              <a:t>Betacam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/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color</a:t>
            </a:r>
            <a:endParaRPr lang="de-DE" dirty="0" smtClean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Resolution: 720 x 576 Pixel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Framerate comparable to the original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Quantization/Bit: 10 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Color Space: Y′CBCR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Subsampling: 4:2:2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Master Interlaced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Derivative Progressive</a:t>
            </a:r>
          </a:p>
          <a:p>
            <a:pPr lvl="0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048672" cy="360034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</a:t>
            </a:r>
            <a:r>
              <a:rPr lang="de-DE" sz="2400" dirty="0" smtClean="0"/>
              <a:t>2: </a:t>
            </a:r>
            <a:r>
              <a:rPr lang="de-DE" sz="2400" dirty="0"/>
              <a:t>Target Formats Digital </a:t>
            </a:r>
            <a:r>
              <a:rPr lang="de-DE" sz="2400" dirty="0" err="1"/>
              <a:t>Betacam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8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467544" y="908720"/>
            <a:ext cx="6552728" cy="19442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Scanner: MWA Nova Spinner 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sprocketless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capstanless</a:t>
            </a:r>
            <a:r>
              <a:rPr lang="de-DE" sz="2000" dirty="0"/>
              <a:t> </a:t>
            </a:r>
            <a:r>
              <a:rPr lang="de-DE" sz="2000" dirty="0" err="1"/>
              <a:t>motion</a:t>
            </a:r>
            <a:r>
              <a:rPr lang="de-DE" sz="2000" dirty="0"/>
              <a:t> </a:t>
            </a:r>
            <a:r>
              <a:rPr lang="de-DE" sz="2000" dirty="0" err="1"/>
              <a:t>transport</a:t>
            </a:r>
            <a:r>
              <a:rPr lang="de-DE" sz="2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unlimited</a:t>
            </a:r>
            <a:r>
              <a:rPr lang="de-DE" sz="2000" dirty="0"/>
              <a:t> </a:t>
            </a:r>
            <a:r>
              <a:rPr lang="de-DE" sz="2000" dirty="0" err="1"/>
              <a:t>shrinkage</a:t>
            </a:r>
            <a:r>
              <a:rPr lang="de-DE" sz="2000" dirty="0"/>
              <a:t>, </a:t>
            </a:r>
            <a:r>
              <a:rPr lang="de-DE" sz="2000" dirty="0" err="1"/>
              <a:t>warped</a:t>
            </a:r>
            <a:r>
              <a:rPr lang="de-DE" sz="2000" dirty="0"/>
              <a:t> film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/>
              <a:t>large </a:t>
            </a:r>
            <a:r>
              <a:rPr lang="de-DE" sz="2000" dirty="0" err="1"/>
              <a:t>rollers</a:t>
            </a:r>
            <a:r>
              <a:rPr lang="de-DE" sz="2000" dirty="0"/>
              <a:t> for </a:t>
            </a:r>
            <a:r>
              <a:rPr lang="de-DE" sz="2000" dirty="0" err="1"/>
              <a:t>reduced</a:t>
            </a:r>
            <a:r>
              <a:rPr lang="de-DE" sz="2000" dirty="0"/>
              <a:t> stress on </a:t>
            </a:r>
            <a:r>
              <a:rPr lang="de-DE" sz="2000" dirty="0" err="1"/>
              <a:t>splices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brittle</a:t>
            </a:r>
            <a:r>
              <a:rPr lang="de-DE" sz="2000" dirty="0"/>
              <a:t> film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stable</a:t>
            </a:r>
            <a:r>
              <a:rPr lang="de-DE" sz="2000" dirty="0"/>
              <a:t> </a:t>
            </a:r>
            <a:r>
              <a:rPr lang="de-DE" sz="2000" dirty="0" err="1"/>
              <a:t>filmtransport</a:t>
            </a:r>
            <a:r>
              <a:rPr lang="de-DE" sz="2000" dirty="0"/>
              <a:t> </a:t>
            </a:r>
          </a:p>
          <a:p>
            <a:pPr lvl="0"/>
            <a:endParaRPr lang="de-DE" sz="1200" dirty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736304" cy="504050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3: </a:t>
            </a:r>
            <a:r>
              <a:rPr lang="de-DE" sz="2400" dirty="0" err="1"/>
              <a:t>Digitizing</a:t>
            </a:r>
            <a:r>
              <a:rPr lang="de-DE" sz="2400" dirty="0"/>
              <a:t>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 descr="\\tib.tibub.de\DFS0\Home\reichem\Documents\Website Delft\Screenshots FilmDigital\schematische_darst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" y="2961746"/>
            <a:ext cx="4597896" cy="360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71" y="2992941"/>
            <a:ext cx="3828609" cy="324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6971" y="6309320"/>
            <a:ext cx="332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Warped film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scanner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5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646" y="332656"/>
            <a:ext cx="3312368" cy="504050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3: </a:t>
            </a:r>
            <a:r>
              <a:rPr lang="de-DE" sz="2400" dirty="0" err="1"/>
              <a:t>Digitizing</a:t>
            </a:r>
            <a:r>
              <a:rPr lang="de-DE" sz="2400" dirty="0"/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5076056" cy="28552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5076056" cy="28552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36096" y="5288689"/>
            <a:ext cx="36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scanner's diffuse light source reduces the effects of mechanical damage such as scratches etc.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048672" cy="432042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4: Quality Control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gray">
          <a:xfrm>
            <a:off x="899592" y="1257940"/>
            <a:ext cx="7056784" cy="479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4" indent="-177796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361942" indent="-180970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42912" indent="-180970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714357" indent="-177796" algn="l" rtl="0" eaLnBrk="1" fontAlgn="base" hangingPunct="1">
              <a:lnSpc>
                <a:spcPct val="102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641335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098523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1555712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01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>
                <a:latin typeface="Arial" pitchFamily="34" charset="0"/>
                <a:cs typeface="Arial" pitchFamily="34" charset="0"/>
              </a:rPr>
              <a:t>→ 7 hours Film per Week → 2TB SSD 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Harddrive</a:t>
            </a:r>
            <a:r>
              <a:rPr lang="en-US" sz="2400" kern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Archival master ffv1/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mkv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Derivative copy H.264/mp4 and H.265/mp4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Checksums framemd5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Technical metadata  </a:t>
            </a:r>
            <a:endParaRPr lang="en-US" sz="2400" kern="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 smtClean="0"/>
              <a:t>Correct </a:t>
            </a:r>
            <a:r>
              <a:rPr lang="en-US" sz="2400" kern="0" dirty="0"/>
              <a:t>name of the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Content completeness: film title, film duration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Image quality (artifacts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Playability of the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File format validation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Policy </a:t>
            </a:r>
            <a:r>
              <a:rPr lang="en-US" sz="2400" kern="0" dirty="0" smtClean="0"/>
              <a:t>alignment </a:t>
            </a:r>
            <a:endParaRPr lang="en-US" sz="2400" kern="0" dirty="0"/>
          </a:p>
          <a:p>
            <a:pPr marL="342900" indent="-342900">
              <a:buFont typeface="+mj-lt"/>
              <a:buAutoNum type="arabicPeriod"/>
            </a:pPr>
            <a:r>
              <a:rPr lang="en-US" sz="2400" kern="0" dirty="0"/>
              <a:t>Checksum check</a:t>
            </a:r>
          </a:p>
        </p:txBody>
      </p:sp>
    </p:spTree>
    <p:extLst>
      <p:ext uri="{BB962C8B-B14F-4D97-AF65-F5344CB8AC3E}">
        <p14:creationId xmlns:p14="http://schemas.microsoft.com/office/powerpoint/2010/main" val="10850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56853"/>
              </p:ext>
            </p:extLst>
          </p:nvPr>
        </p:nvGraphicFramePr>
        <p:xfrm>
          <a:off x="4211960" y="1916832"/>
          <a:ext cx="3024336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9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52">
                <a:tc row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52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52">
                <a:tc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9160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4779"/>
              </p:ext>
            </p:extLst>
          </p:nvPr>
        </p:nvGraphicFramePr>
        <p:xfrm>
          <a:off x="4069424" y="2060848"/>
          <a:ext cx="2963891" cy="2592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95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951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Preservation Master</a:t>
                      </a:r>
                      <a:r>
                        <a:rPr lang="en-GB" sz="1600" dirty="0"/>
                        <a:t>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951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462">
                <a:tc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972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861542"/>
              </p:ext>
            </p:extLst>
          </p:nvPr>
        </p:nvGraphicFramePr>
        <p:xfrm>
          <a:off x="611561" y="1819599"/>
          <a:ext cx="2952328" cy="297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137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3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Preservation Master</a:t>
                      </a:r>
                      <a:r>
                        <a:rPr lang="en-GB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ffv1/</a:t>
                      </a:r>
                      <a:r>
                        <a:rPr lang="en-GB" sz="1600" dirty="0" err="1"/>
                        <a:t>mkv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372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3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336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2370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H265/mp4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976135"/>
              </p:ext>
            </p:extLst>
          </p:nvPr>
        </p:nvGraphicFramePr>
        <p:xfrm>
          <a:off x="467167" y="1947237"/>
          <a:ext cx="2952706" cy="2993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05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45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Preservation Master</a:t>
                      </a:r>
                      <a:r>
                        <a:rPr lang="en-GB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ffv1/</a:t>
                      </a:r>
                      <a:r>
                        <a:rPr lang="en-GB" sz="1600" dirty="0" err="1"/>
                        <a:t>mkv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053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descri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05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8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conservation </a:t>
                      </a:r>
                      <a:r>
                        <a:rPr lang="en-GB" sz="1600" dirty="0"/>
                        <a:t>MD (analogue film copy)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456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H265/mp4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143508" y="1674728"/>
            <a:ext cx="8784976" cy="472899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el 7"/>
          <p:cNvSpPr txBox="1">
            <a:spLocks noGrp="1"/>
          </p:cNvSpPr>
          <p:nvPr>
            <p:ph type="title"/>
          </p:nvPr>
        </p:nvSpPr>
        <p:spPr>
          <a:xfrm>
            <a:off x="611560" y="404664"/>
            <a:ext cx="6048672" cy="43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kern="0" dirty="0" err="1">
                <a:solidFill>
                  <a:srgbClr val="C21222"/>
                </a:solidFill>
                <a:latin typeface="Arial"/>
                <a:ea typeface="+mj-ea"/>
                <a:cs typeface="Arial"/>
              </a:rPr>
              <a:t>Step</a:t>
            </a:r>
            <a:r>
              <a:rPr lang="de-DE" sz="2400" b="1" kern="0" dirty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 5 </a:t>
            </a:r>
            <a:r>
              <a:rPr lang="de-DE" sz="2400" b="1" kern="0" dirty="0" smtClean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Digital </a:t>
            </a:r>
            <a:r>
              <a:rPr lang="de-DE" sz="2400" b="1" kern="0" dirty="0" err="1" smtClean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Preservation</a:t>
            </a:r>
            <a:endParaRPr lang="de-DE" sz="2400" b="1" kern="0" dirty="0" smtClean="0">
              <a:solidFill>
                <a:srgbClr val="C21222"/>
              </a:solidFill>
              <a:latin typeface="Arial"/>
              <a:ea typeface="+mj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kern="0" dirty="0" smtClean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AV </a:t>
            </a:r>
            <a:r>
              <a:rPr lang="de-DE" sz="2400" b="1" kern="0" dirty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Material in </a:t>
            </a:r>
            <a:r>
              <a:rPr lang="de-DE" sz="2400" b="1" kern="0" dirty="0" err="1">
                <a:solidFill>
                  <a:srgbClr val="C21222"/>
                </a:solidFill>
                <a:latin typeface="Arial"/>
                <a:ea typeface="+mj-ea"/>
                <a:cs typeface="Arial"/>
              </a:rPr>
              <a:t>the</a:t>
            </a:r>
            <a:r>
              <a:rPr lang="de-DE" sz="2400" b="1" kern="0" dirty="0">
                <a:solidFill>
                  <a:srgbClr val="C21222"/>
                </a:solidFill>
                <a:latin typeface="Arial"/>
                <a:ea typeface="+mj-ea"/>
                <a:cs typeface="Arial"/>
              </a:rPr>
              <a:t> Digital Archive </a:t>
            </a:r>
            <a:endParaRPr lang="en-GB" sz="24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0089" y="13053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Calibri"/>
                <a:cs typeface="+mn-cs"/>
              </a:rPr>
              <a:t>Collection: </a:t>
            </a:r>
            <a:r>
              <a:rPr lang="en-GB" b="1" dirty="0" err="1">
                <a:latin typeface="Calibri"/>
                <a:cs typeface="+mn-cs"/>
              </a:rPr>
              <a:t>Projectnumber</a:t>
            </a:r>
            <a:r>
              <a:rPr lang="en-GB" b="1" dirty="0">
                <a:latin typeface="Calibri"/>
                <a:cs typeface="+mn-cs"/>
              </a:rPr>
              <a:t> xyz (x films)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89610"/>
              </p:ext>
            </p:extLst>
          </p:nvPr>
        </p:nvGraphicFramePr>
        <p:xfrm>
          <a:off x="323528" y="2067733"/>
          <a:ext cx="2952328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7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9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/>
                        <a:t>SIP </a:t>
                      </a:r>
                      <a:r>
                        <a:rPr lang="en-GB" sz="1600" b="1" dirty="0"/>
                        <a:t>Digitized Film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Preservation Master</a:t>
                      </a:r>
                      <a:r>
                        <a:rPr lang="en-GB" sz="1600" dirty="0"/>
                        <a:t>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ffv1/</a:t>
                      </a:r>
                      <a:r>
                        <a:rPr lang="en-GB" sz="1600" dirty="0" err="1"/>
                        <a:t>mkv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52"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descriptive</a:t>
                      </a:r>
                      <a:r>
                        <a:rPr lang="en-GB" sz="1600" baseline="0" dirty="0"/>
                        <a:t> MD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/>
                        <a:t>technical MD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45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conservation </a:t>
                      </a:r>
                      <a:r>
                        <a:rPr lang="en-GB" sz="1600" dirty="0"/>
                        <a:t>MD (analogue film copy)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H265/mp4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10020"/>
              </p:ext>
            </p:extLst>
          </p:nvPr>
        </p:nvGraphicFramePr>
        <p:xfrm>
          <a:off x="3779912" y="2204864"/>
          <a:ext cx="302433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4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9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SIP </a:t>
                      </a:r>
                      <a:r>
                        <a:rPr lang="en-GB" sz="1600" b="1" dirty="0"/>
                        <a:t>MAM Material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52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Preservation Master</a:t>
                      </a:r>
                      <a:r>
                        <a:rPr lang="en-GB" sz="1600" dirty="0"/>
                        <a:t>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/>
                        <a:t>H264/mp4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52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supplementary </a:t>
                      </a:r>
                      <a:r>
                        <a:rPr lang="en-GB" sz="1600" dirty="0"/>
                        <a:t>material (booklet)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52">
                <a:tc>
                  <a:txBody>
                    <a:bodyPr/>
                    <a:lstStyle/>
                    <a:p>
                      <a:r>
                        <a:rPr lang="en-GB" sz="1600" dirty="0"/>
                        <a:t>Metadata: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descriptive</a:t>
                      </a:r>
                      <a:r>
                        <a:rPr lang="en-GB" sz="1600" baseline="0" dirty="0"/>
                        <a:t> MD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016">
                <a:tc>
                  <a:txBody>
                    <a:bodyPr/>
                    <a:lstStyle/>
                    <a:p>
                      <a:r>
                        <a:rPr lang="en-GB" sz="1600" dirty="0"/>
                        <a:t>Derivative Copy: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AdvancedVideo</a:t>
                      </a:r>
                      <a:r>
                        <a:rPr lang="en-GB" sz="1600" dirty="0" smtClean="0"/>
                        <a:t> Codec/mp4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/>
                        <a:t>(for download)</a:t>
                      </a:r>
                      <a:endParaRPr lang="en-GB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38975"/>
              </p:ext>
            </p:extLst>
          </p:nvPr>
        </p:nvGraphicFramePr>
        <p:xfrm>
          <a:off x="4139952" y="4977845"/>
          <a:ext cx="4052703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11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SIP </a:t>
                      </a:r>
                      <a:r>
                        <a:rPr lang="en-GB" sz="1400" b="1" dirty="0"/>
                        <a:t>Project xyz Material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0571">
                <a:tc>
                  <a:txBody>
                    <a:bodyPr/>
                    <a:lstStyle/>
                    <a:p>
                      <a:r>
                        <a:rPr lang="en-GB" sz="1400" dirty="0"/>
                        <a:t>Preservation Master: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Project files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photos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descriptions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dirty="0"/>
                        <a:t>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23527" y="6403719"/>
            <a:ext cx="372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prstClr val="black"/>
                </a:solidFill>
                <a:latin typeface="Calibri"/>
                <a:cs typeface="+mn-cs"/>
              </a:rPr>
              <a:t>SIP = Submission Information Package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3131840" y="3140968"/>
            <a:ext cx="720080" cy="648072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552728" cy="864090"/>
          </a:xfrm>
        </p:spPr>
        <p:txBody>
          <a:bodyPr/>
          <a:lstStyle/>
          <a:p>
            <a:r>
              <a:rPr lang="de-DE" sz="2400" dirty="0" smtClean="0"/>
              <a:t>DELFT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: Quality</a:t>
            </a:r>
            <a:br>
              <a:rPr lang="de-DE" sz="2400" dirty="0" smtClean="0"/>
            </a:br>
            <a:r>
              <a:rPr lang="de-DE" sz="2400" dirty="0" smtClean="0"/>
              <a:t>…an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: </a:t>
            </a:r>
            <a:r>
              <a:rPr lang="de-DE" sz="2400" dirty="0" err="1" smtClean="0"/>
              <a:t>Digitizing</a:t>
            </a:r>
            <a:r>
              <a:rPr lang="de-DE" sz="2400" dirty="0" smtClean="0"/>
              <a:t> 2007 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>
          <a:xfrm>
            <a:off x="611560" y="2060848"/>
            <a:ext cx="7776219" cy="432048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Source material: 16mm - but which copy?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Resolution: SD and HD  - but which film in which resolution? 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Retouching, color correction - no documentation!  </a:t>
            </a:r>
            <a:r>
              <a:rPr lang="de-DE" sz="2400" dirty="0" smtClean="0"/>
              <a:t> </a:t>
            </a:r>
            <a:endParaRPr lang="de-DE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→ The digitization took place 20 years ago and we already have loss of information!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696744" cy="576058"/>
          </a:xfrm>
        </p:spPr>
        <p:txBody>
          <a:bodyPr/>
          <a:lstStyle/>
          <a:p>
            <a:r>
              <a:rPr lang="de-DE" sz="2400" dirty="0" smtClean="0"/>
              <a:t>DELFT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: Definition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quality</a:t>
            </a:r>
            <a:r>
              <a:rPr lang="de-DE" sz="2400" dirty="0" smtClean="0"/>
              <a:t>  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>
          <a:xfrm>
            <a:off x="539552" y="2276872"/>
            <a:ext cx="7776219" cy="33843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Sustainability in the choice of digitization parameters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Collecting </a:t>
            </a:r>
            <a:r>
              <a:rPr lang="en-US" sz="2400" dirty="0"/>
              <a:t>of standardized metadata 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Documentation of the source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Preservation of the originals </a:t>
            </a:r>
            <a:r>
              <a:rPr lang="de-DE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Retaining </a:t>
            </a:r>
            <a:r>
              <a:rPr lang="en-US" sz="2400" dirty="0"/>
              <a:t>the authenticity of the original material</a:t>
            </a:r>
          </a:p>
        </p:txBody>
      </p:sp>
    </p:spTree>
    <p:extLst>
      <p:ext uri="{BB962C8B-B14F-4D97-AF65-F5344CB8AC3E}">
        <p14:creationId xmlns:p14="http://schemas.microsoft.com/office/powerpoint/2010/main" val="4229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/>
          <a:lstStyle/>
          <a:p>
            <a:r>
              <a:rPr lang="de-DE" dirty="0" smtClean="0"/>
              <a:t>DELFT </a:t>
            </a:r>
            <a:r>
              <a:rPr lang="de-DE" dirty="0" err="1" smtClean="0"/>
              <a:t>Experiences</a:t>
            </a:r>
            <a:r>
              <a:rPr lang="de-DE" dirty="0" smtClean="0"/>
              <a:t>: </a:t>
            </a:r>
            <a:r>
              <a:rPr lang="de-DE" dirty="0" err="1" smtClean="0"/>
              <a:t>Retaining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authenticity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original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3" y="1249820"/>
            <a:ext cx="3631375" cy="27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3" y="4017469"/>
            <a:ext cx="3649259" cy="27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7" y="1245607"/>
            <a:ext cx="3645760" cy="27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77" y="4017469"/>
            <a:ext cx="3624485" cy="270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376207" y="3576275"/>
            <a:ext cx="183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mpeg1 (2007)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50158" y="6294074"/>
            <a:ext cx="168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vob</a:t>
            </a:r>
            <a:r>
              <a:rPr lang="de-DE" b="1" dirty="0" smtClean="0">
                <a:solidFill>
                  <a:schemeClr val="bg1"/>
                </a:solidFill>
              </a:rPr>
              <a:t> (2007)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72200" y="3487666"/>
            <a:ext cx="165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mp4 (2018)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72200" y="6289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mp4 (2018)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370942" cy="32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22" y="139679"/>
            <a:ext cx="4357549" cy="32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358714" cy="3240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516216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Distribution </a:t>
            </a:r>
            <a:r>
              <a:rPr lang="de-DE" b="1" dirty="0" err="1" smtClean="0">
                <a:solidFill>
                  <a:schemeClr val="bg1"/>
                </a:solidFill>
              </a:rPr>
              <a:t>copy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83768" y="6268670"/>
            <a:ext cx="178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Archival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copy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588224" y="62686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Distribution </a:t>
            </a:r>
            <a:r>
              <a:rPr lang="de-DE" b="1" dirty="0" err="1" smtClean="0">
                <a:solidFill>
                  <a:schemeClr val="bg1"/>
                </a:solidFill>
              </a:rPr>
              <a:t>copy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68996" y="332656"/>
            <a:ext cx="3942964" cy="432042"/>
          </a:xfrm>
        </p:spPr>
        <p:txBody>
          <a:bodyPr/>
          <a:lstStyle/>
          <a:p>
            <a:r>
              <a:rPr lang="de-DE" sz="2400" dirty="0" smtClean="0"/>
              <a:t>DELFT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36340" y="1399352"/>
            <a:ext cx="4507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stuff</a:t>
            </a:r>
            <a:r>
              <a:rPr lang="de-DE" dirty="0" smtClean="0"/>
              <a:t> ! </a:t>
            </a:r>
          </a:p>
          <a:p>
            <a:endParaRPr lang="de-DE" dirty="0" smtClean="0"/>
          </a:p>
          <a:p>
            <a:r>
              <a:rPr lang="en-US" dirty="0" smtClean="0"/>
              <a:t>The </a:t>
            </a:r>
            <a:r>
              <a:rPr lang="en-US" dirty="0"/>
              <a:t>potential of a digital representation lies in the materiality of the analogue object; the technical possibilities help to transfer this potential.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79823"/>
            <a:ext cx="6984776" cy="528897"/>
          </a:xfrm>
        </p:spPr>
        <p:txBody>
          <a:bodyPr/>
          <a:lstStyle/>
          <a:p>
            <a:r>
              <a:rPr lang="de-DE" sz="2400" dirty="0" smtClean="0"/>
              <a:t>DELFT </a:t>
            </a:r>
            <a:r>
              <a:rPr lang="de-DE" sz="2400" dirty="0" err="1" smtClean="0"/>
              <a:t>Experiences</a:t>
            </a:r>
            <a:r>
              <a:rPr lang="de-DE" sz="2400" dirty="0" smtClean="0"/>
              <a:t>      </a:t>
            </a:r>
            <a:endParaRPr lang="de-DE" sz="2400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57" y="2392363"/>
            <a:ext cx="6723543" cy="4465637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1460"/>
            <a:ext cx="3135914" cy="453650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75897"/>
            <a:ext cx="3061879" cy="21241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04665" y="1443565"/>
            <a:ext cx="507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Additional materials contextualize the film! </a:t>
            </a:r>
          </a:p>
        </p:txBody>
      </p:sp>
    </p:spTree>
    <p:extLst>
      <p:ext uri="{BB962C8B-B14F-4D97-AF65-F5344CB8AC3E}">
        <p14:creationId xmlns:p14="http://schemas.microsoft.com/office/powerpoint/2010/main" val="783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148064" cy="3861048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512" y="476672"/>
            <a:ext cx="6840760" cy="1008112"/>
          </a:xfrm>
        </p:spPr>
        <p:txBody>
          <a:bodyPr/>
          <a:lstStyle/>
          <a:p>
            <a:r>
              <a:rPr lang="de-DE" sz="2400" dirty="0" smtClean="0"/>
              <a:t>DELFT: The Film Collection</a:t>
            </a:r>
            <a:br>
              <a:rPr lang="de-DE" sz="2400" dirty="0" smtClean="0"/>
            </a:br>
            <a:r>
              <a:rPr lang="de-DE" sz="2000" dirty="0" smtClean="0"/>
              <a:t>Institut </a:t>
            </a:r>
            <a:r>
              <a:rPr lang="de-DE" sz="2000" dirty="0"/>
              <a:t>for Scientific Film IWF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36097" y="382403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11.500 film </a:t>
            </a:r>
            <a:r>
              <a:rPr lang="de-DE" sz="2400" dirty="0" err="1"/>
              <a:t>titles</a:t>
            </a: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33.000 film </a:t>
            </a:r>
            <a:r>
              <a:rPr lang="de-DE" sz="2400" dirty="0" err="1"/>
              <a:t>copies</a:t>
            </a: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world‘s</a:t>
            </a:r>
            <a:r>
              <a:rPr lang="de-DE" sz="2400" dirty="0"/>
              <a:t> </a:t>
            </a:r>
            <a:r>
              <a:rPr lang="de-DE" sz="2400" dirty="0" err="1"/>
              <a:t>largest</a:t>
            </a:r>
            <a:r>
              <a:rPr lang="de-DE" sz="2400" dirty="0"/>
              <a:t> </a:t>
            </a:r>
            <a:r>
              <a:rPr lang="de-DE" sz="2400" dirty="0" err="1"/>
              <a:t>collections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scientific</a:t>
            </a:r>
            <a:r>
              <a:rPr lang="de-DE" sz="2400" dirty="0"/>
              <a:t> </a:t>
            </a:r>
            <a:r>
              <a:rPr lang="de-DE" sz="2400" dirty="0" err="1" smtClean="0"/>
              <a:t>films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28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/>
              <a:t>Contact</a:t>
            </a:r>
            <a:endParaRPr lang="de-DE" b="1" dirty="0"/>
          </a:p>
          <a:p>
            <a:r>
              <a:rPr lang="de-DE" dirty="0"/>
              <a:t>Miriam Reiche</a:t>
            </a:r>
          </a:p>
          <a:p>
            <a:r>
              <a:rPr lang="de-DE" dirty="0"/>
              <a:t>T +49 511 762-2587, Miriam.Reiche@tib.eu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5328592" cy="2880320"/>
          </a:xfrm>
        </p:spPr>
        <p:txBody>
          <a:bodyPr/>
          <a:lstStyle/>
          <a:p>
            <a:r>
              <a:rPr lang="de-DE" sz="2000" dirty="0"/>
              <a:t>MORE </a:t>
            </a:r>
            <a:r>
              <a:rPr lang="de-DE" sz="2000" dirty="0" smtClean="0"/>
              <a:t>INFORMATION:</a:t>
            </a:r>
            <a:br>
              <a:rPr lang="de-DE" sz="2000" dirty="0" smtClean="0"/>
            </a:br>
            <a:r>
              <a:rPr lang="de-DE" sz="1800" dirty="0" smtClean="0">
                <a:solidFill>
                  <a:schemeClr val="tx1"/>
                </a:solidFill>
                <a:hlinkClick r:id="rId2"/>
              </a:rPr>
              <a:t>www.tib.eu</a:t>
            </a: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/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TIB Digital </a:t>
            </a:r>
            <a:r>
              <a:rPr lang="de-DE" sz="1800" dirty="0" err="1" smtClean="0">
                <a:solidFill>
                  <a:schemeClr val="tx1"/>
                </a:solidFill>
              </a:rPr>
              <a:t>Preservation</a:t>
            </a:r>
            <a:r>
              <a:rPr lang="de-DE" sz="1800" dirty="0" smtClean="0">
                <a:solidFill>
                  <a:schemeClr val="tx1"/>
                </a:solidFill>
              </a:rPr>
              <a:t>: </a:t>
            </a:r>
            <a:r>
              <a:rPr lang="de-DE" sz="1800" dirty="0">
                <a:solidFill>
                  <a:schemeClr val="tx1"/>
                </a:solidFill>
              </a:rPr>
              <a:t/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https://www.tib.eu/de/publizieren-archivieren/digitale-langzeitarchivierung</a:t>
            </a:r>
            <a:r>
              <a:rPr lang="de-DE" sz="1800" b="0" dirty="0" smtClean="0">
                <a:solidFill>
                  <a:schemeClr val="tx1"/>
                </a:solidFill>
              </a:rPr>
              <a:t>/</a:t>
            </a:r>
            <a:br>
              <a:rPr lang="de-DE" sz="1800" b="0" dirty="0" smtClean="0">
                <a:solidFill>
                  <a:schemeClr val="tx1"/>
                </a:solidFill>
              </a:rPr>
            </a:br>
            <a:r>
              <a:rPr lang="de-DE" sz="1800" b="0" dirty="0" smtClean="0">
                <a:solidFill>
                  <a:schemeClr val="tx1"/>
                </a:solidFill>
              </a:rPr>
              <a:t/>
            </a:r>
            <a:br>
              <a:rPr lang="de-DE" sz="1800" b="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Project DELFT: </a:t>
            </a:r>
            <a:r>
              <a:rPr lang="de-DE" sz="1800" dirty="0">
                <a:solidFill>
                  <a:schemeClr val="tx1"/>
                </a:solidFill>
              </a:rPr>
              <a:t/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b="0" dirty="0">
                <a:hlinkClick r:id="rId3"/>
              </a:rPr>
              <a:t>https://projects.tib.eu/delft/</a:t>
            </a:r>
            <a:r>
              <a:rPr lang="de-DE" sz="1800" b="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2801770" cy="34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429989" y="2045700"/>
            <a:ext cx="8318475" cy="10232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Founded in 1952 by Gotthard </a:t>
            </a:r>
            <a:r>
              <a:rPr lang="en-US" sz="2400" dirty="0" smtClean="0"/>
              <a:t>Wolf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Natural </a:t>
            </a:r>
            <a:r>
              <a:rPr lang="en-US" sz="2400" dirty="0" smtClean="0"/>
              <a:t>Sciences</a:t>
            </a:r>
            <a:r>
              <a:rPr lang="en-US" sz="2400" dirty="0"/>
              <a:t>, </a:t>
            </a:r>
            <a:r>
              <a:rPr lang="en-US" sz="2400" dirty="0" smtClean="0"/>
              <a:t>Technology</a:t>
            </a:r>
            <a:r>
              <a:rPr lang="en-US" sz="2400" dirty="0"/>
              <a:t>, Life Science, Medicine, Cultural Studies, Psychology</a:t>
            </a:r>
            <a:endParaRPr lang="de-DE" sz="2400" dirty="0">
              <a:latin typeface="Calibri"/>
              <a:ea typeface="Calibri"/>
              <a:cs typeface="Times New Roman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93393"/>
            <a:ext cx="6264696" cy="864090"/>
          </a:xfrm>
        </p:spPr>
        <p:txBody>
          <a:bodyPr/>
          <a:lstStyle/>
          <a:p>
            <a:r>
              <a:rPr lang="en-US" sz="2400" dirty="0" smtClean="0"/>
              <a:t>DELFT: The </a:t>
            </a:r>
            <a:r>
              <a:rPr lang="en-US" sz="2400" dirty="0"/>
              <a:t>Ethnological Films of the </a:t>
            </a:r>
            <a:r>
              <a:rPr lang="de-DE" sz="2400" dirty="0" err="1"/>
              <a:t>Encyclopaedia</a:t>
            </a:r>
            <a:r>
              <a:rPr lang="de-DE" sz="2400" dirty="0"/>
              <a:t> </a:t>
            </a:r>
            <a:r>
              <a:rPr lang="de-DE" sz="2400" dirty="0" err="1"/>
              <a:t>Cinematographica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" y="4242834"/>
            <a:ext cx="3052216" cy="18504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26" y="3747325"/>
            <a:ext cx="2584734" cy="25619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94" y="3507055"/>
            <a:ext cx="2844370" cy="27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1" y="1348497"/>
            <a:ext cx="3633834" cy="27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8497"/>
            <a:ext cx="3626221" cy="27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15" y="4077072"/>
            <a:ext cx="3645893" cy="27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1" y="4077072"/>
            <a:ext cx="3633834" cy="2700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64196" y="303760"/>
            <a:ext cx="6264696" cy="864090"/>
          </a:xfrm>
        </p:spPr>
        <p:txBody>
          <a:bodyPr/>
          <a:lstStyle/>
          <a:p>
            <a:r>
              <a:rPr lang="en-US" sz="2400" dirty="0" smtClean="0"/>
              <a:t>DELFT: The </a:t>
            </a:r>
            <a:r>
              <a:rPr lang="en-US" sz="2400" dirty="0"/>
              <a:t>Ethnological Films of the </a:t>
            </a:r>
            <a:r>
              <a:rPr lang="de-DE" sz="2400" dirty="0" err="1"/>
              <a:t>Encyclopaedia</a:t>
            </a:r>
            <a:r>
              <a:rPr lang="de-DE" sz="2400" dirty="0"/>
              <a:t> </a:t>
            </a:r>
            <a:r>
              <a:rPr lang="de-DE" sz="2400" dirty="0" err="1"/>
              <a:t>Cinematographica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260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DELFT: Film </a:t>
            </a:r>
            <a:r>
              <a:rPr lang="de-DE" sz="2400" dirty="0"/>
              <a:t>Stock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40768"/>
            <a:ext cx="5112568" cy="509253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081" y="1628800"/>
            <a:ext cx="3456384" cy="4680520"/>
          </a:xfrm>
        </p:spPr>
        <p:txBody>
          <a:bodyPr/>
          <a:lstStyle/>
          <a:p>
            <a:pPr marL="285750" lvl="1" indent="-285750"/>
            <a:r>
              <a:rPr lang="de-DE" sz="2400" dirty="0"/>
              <a:t>16mm Film </a:t>
            </a:r>
            <a:r>
              <a:rPr lang="de-DE" sz="2400" dirty="0" err="1" smtClean="0"/>
              <a:t>copies</a:t>
            </a:r>
            <a:r>
              <a:rPr lang="de-DE" sz="2400" dirty="0" smtClean="0"/>
              <a:t> (film </a:t>
            </a:r>
            <a:r>
              <a:rPr lang="de-DE" sz="2400" dirty="0" err="1" smtClean="0"/>
              <a:t>base</a:t>
            </a:r>
            <a:r>
              <a:rPr lang="de-DE" sz="2400" dirty="0" smtClean="0"/>
              <a:t> </a:t>
            </a:r>
            <a:r>
              <a:rPr lang="de-DE" sz="2400" dirty="0" err="1" smtClean="0"/>
              <a:t>celluloseacetat</a:t>
            </a:r>
            <a:r>
              <a:rPr lang="de-DE" sz="2400" dirty="0"/>
              <a:t>, </a:t>
            </a:r>
            <a:r>
              <a:rPr lang="de-DE" sz="2400" dirty="0" err="1" smtClean="0"/>
              <a:t>safetyfilm</a:t>
            </a:r>
            <a:r>
              <a:rPr lang="de-DE" sz="2400" dirty="0"/>
              <a:t>)</a:t>
            </a:r>
          </a:p>
          <a:p>
            <a:pPr marL="285750" lvl="1" indent="-285750"/>
            <a:r>
              <a:rPr lang="de-DE" sz="2400" dirty="0" err="1"/>
              <a:t>black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white</a:t>
            </a:r>
            <a:r>
              <a:rPr lang="de-DE" sz="2400" dirty="0"/>
              <a:t>, </a:t>
            </a:r>
            <a:r>
              <a:rPr lang="de-DE" sz="2400" dirty="0" err="1"/>
              <a:t>colour</a:t>
            </a:r>
            <a:endParaRPr lang="de-DE" sz="2400" dirty="0"/>
          </a:p>
          <a:p>
            <a:pPr marL="285750" lvl="1" indent="-285750"/>
            <a:r>
              <a:rPr lang="de-DE" sz="2400" dirty="0" err="1"/>
              <a:t>silent</a:t>
            </a:r>
            <a:r>
              <a:rPr lang="de-DE" sz="2400" dirty="0"/>
              <a:t> </a:t>
            </a:r>
            <a:r>
              <a:rPr lang="de-DE" sz="2400" dirty="0" err="1"/>
              <a:t>films</a:t>
            </a:r>
            <a:endParaRPr lang="de-DE" sz="2400" dirty="0"/>
          </a:p>
          <a:p>
            <a:pPr marL="285750" lvl="1" indent="-285750"/>
            <a:r>
              <a:rPr lang="de-DE" sz="2400" dirty="0" err="1"/>
              <a:t>films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optical</a:t>
            </a:r>
            <a:r>
              <a:rPr lang="de-DE" sz="2400" dirty="0"/>
              <a:t> </a:t>
            </a:r>
            <a:r>
              <a:rPr lang="de-DE" sz="2400" dirty="0" err="1"/>
              <a:t>tracks</a:t>
            </a:r>
            <a:endParaRPr lang="de-DE" sz="2400" dirty="0"/>
          </a:p>
          <a:p>
            <a:pPr marL="285750" lvl="1" indent="-285750"/>
            <a:r>
              <a:rPr lang="de-DE" sz="2400" dirty="0"/>
              <a:t>SEPMAG, </a:t>
            </a:r>
            <a:r>
              <a:rPr lang="de-DE" sz="2400" dirty="0" err="1"/>
              <a:t>magnetic</a:t>
            </a:r>
            <a:r>
              <a:rPr lang="de-DE" sz="2400" dirty="0"/>
              <a:t> </a:t>
            </a:r>
            <a:r>
              <a:rPr lang="de-DE" sz="2400" dirty="0" err="1"/>
              <a:t>tape</a:t>
            </a:r>
            <a:endParaRPr lang="de-DE" sz="2400" dirty="0"/>
          </a:p>
          <a:p>
            <a:pPr marL="285750" lvl="1" indent="-285750"/>
            <a:r>
              <a:rPr lang="de-DE" sz="2400" dirty="0" err="1"/>
              <a:t>asynchronous</a:t>
            </a:r>
            <a:r>
              <a:rPr lang="de-DE" sz="2400" dirty="0"/>
              <a:t> </a:t>
            </a:r>
            <a:r>
              <a:rPr lang="de-DE" sz="2400" dirty="0" err="1"/>
              <a:t>audiotapes</a:t>
            </a:r>
            <a:endParaRPr lang="de-DE" sz="2400" dirty="0"/>
          </a:p>
          <a:p>
            <a:pPr marL="285750" lvl="1" indent="-285750"/>
            <a:r>
              <a:rPr lang="de-DE" sz="2400" dirty="0"/>
              <a:t>Digital </a:t>
            </a:r>
            <a:r>
              <a:rPr lang="de-DE" sz="2400" dirty="0" err="1"/>
              <a:t>Betacam</a:t>
            </a:r>
            <a:r>
              <a:rPr lang="de-DE" sz="2400" dirty="0"/>
              <a:t> </a:t>
            </a:r>
            <a:endParaRPr lang="de-DE" sz="2400" dirty="0" smtClean="0"/>
          </a:p>
          <a:p>
            <a:pPr marL="285750" lvl="1" indent="-285750"/>
            <a:r>
              <a:rPr lang="de-DE" sz="2400" dirty="0" smtClean="0"/>
              <a:t>additional material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048671" cy="864090"/>
          </a:xfrm>
        </p:spPr>
        <p:txBody>
          <a:bodyPr/>
          <a:lstStyle/>
          <a:p>
            <a:r>
              <a:rPr lang="de-DE" sz="2400" dirty="0" smtClean="0"/>
              <a:t>DELFT: Project </a:t>
            </a:r>
            <a:r>
              <a:rPr lang="de-DE" sz="2400" dirty="0"/>
              <a:t>Goals   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11560" y="1340768"/>
            <a:ext cx="7776219" cy="446516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Project Duration: October 2017-September 2019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Digitization of ca. 2000 </a:t>
            </a:r>
            <a:r>
              <a:rPr lang="en-US" sz="2000" dirty="0" smtClean="0"/>
              <a:t>film titles</a:t>
            </a:r>
            <a:r>
              <a:rPr lang="en-US" sz="2000" dirty="0"/>
              <a:t>, approx. 500 hours of film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err="1"/>
              <a:t>Cataloguing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 smtClean="0"/>
              <a:t>films</a:t>
            </a: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Making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films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available</a:t>
            </a:r>
            <a:r>
              <a:rPr lang="de-DE" sz="2000" dirty="0" smtClean="0"/>
              <a:t> via </a:t>
            </a:r>
            <a:r>
              <a:rPr lang="de-DE" sz="2000" dirty="0" err="1" smtClean="0"/>
              <a:t>TIB‘s</a:t>
            </a:r>
            <a:r>
              <a:rPr lang="de-DE" sz="2000" dirty="0" smtClean="0"/>
              <a:t> AV-Portal </a:t>
            </a: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/>
              <a:t>Clarification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legal </a:t>
            </a:r>
            <a:r>
              <a:rPr lang="de-DE" sz="2000" dirty="0" err="1"/>
              <a:t>rights</a:t>
            </a:r>
            <a:r>
              <a:rPr lang="de-DE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/>
              <a:t>Digital </a:t>
            </a:r>
            <a:r>
              <a:rPr lang="de-DE" sz="2000" dirty="0" err="1"/>
              <a:t>Object</a:t>
            </a:r>
            <a:r>
              <a:rPr lang="de-DE" sz="2000" dirty="0"/>
              <a:t> Identifier DOI for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smtClean="0"/>
              <a:t>film </a:t>
            </a: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/>
              <a:t>Digital </a:t>
            </a:r>
            <a:r>
              <a:rPr lang="de-DE" sz="2000" dirty="0" err="1" smtClean="0"/>
              <a:t>preservation</a:t>
            </a:r>
            <a:r>
              <a:rPr lang="de-DE" sz="2000" dirty="0" smtClean="0"/>
              <a:t> 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533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4248472" cy="695184"/>
          </a:xfrm>
        </p:spPr>
        <p:txBody>
          <a:bodyPr/>
          <a:lstStyle/>
          <a:p>
            <a:r>
              <a:rPr lang="de-DE" sz="2400" dirty="0" smtClean="0"/>
              <a:t>DELFT: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2420888"/>
            <a:ext cx="7488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Step 1: Selection of the film copy</a:t>
            </a:r>
          </a:p>
          <a:p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Step 2: </a:t>
            </a:r>
            <a:r>
              <a:rPr lang="en-GB" sz="2600" dirty="0" smtClean="0">
                <a:solidFill>
                  <a:schemeClr val="tx1">
                    <a:lumMod val="50000"/>
                  </a:schemeClr>
                </a:solidFill>
              </a:rPr>
              <a:t>Choosing target format </a:t>
            </a:r>
            <a:endParaRPr lang="en-GB" sz="2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Step 3: Digitizing </a:t>
            </a:r>
          </a:p>
          <a:p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Step 4: Quality control</a:t>
            </a:r>
          </a:p>
          <a:p>
            <a:r>
              <a:rPr lang="en-GB" sz="2600" dirty="0">
                <a:solidFill>
                  <a:schemeClr val="tx1">
                    <a:lumMod val="50000"/>
                  </a:schemeClr>
                </a:solidFill>
              </a:rPr>
              <a:t>Step 5: Digital preservation</a:t>
            </a:r>
          </a:p>
        </p:txBody>
      </p:sp>
    </p:spTree>
    <p:extLst>
      <p:ext uri="{BB962C8B-B14F-4D97-AF65-F5344CB8AC3E}">
        <p14:creationId xmlns:p14="http://schemas.microsoft.com/office/powerpoint/2010/main" val="8725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395536" y="1484784"/>
            <a:ext cx="8136903" cy="936104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/>
              <a:t>Each </a:t>
            </a:r>
            <a:r>
              <a:rPr lang="en-US" sz="2000" b="1" dirty="0"/>
              <a:t>digitizing project starts with the selection and description of the analogue object!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048672" cy="576058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</a:t>
            </a:r>
            <a:r>
              <a:rPr lang="de-DE" sz="2400" dirty="0" smtClean="0"/>
              <a:t>1: </a:t>
            </a:r>
            <a:r>
              <a:rPr lang="de-DE" sz="2400" dirty="0"/>
              <a:t>Film </a:t>
            </a:r>
            <a:r>
              <a:rPr lang="de-DE" sz="2400" dirty="0" err="1"/>
              <a:t>Copy</a:t>
            </a:r>
            <a:r>
              <a:rPr lang="de-DE" sz="2400" dirty="0"/>
              <a:t> </a:t>
            </a:r>
            <a:r>
              <a:rPr lang="de-DE" sz="2400" dirty="0" err="1"/>
              <a:t>Selection</a:t>
            </a:r>
            <a:r>
              <a:rPr lang="de-DE" sz="2400" dirty="0"/>
              <a:t>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2732864"/>
            <a:ext cx="4660713" cy="360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07471" y="378904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Filminspector</a:t>
            </a:r>
            <a:r>
              <a:rPr lang="en-US" dirty="0"/>
              <a:t> RTI Pulsar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the film copy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Recording </a:t>
            </a:r>
            <a:r>
              <a:rPr lang="en-US" dirty="0"/>
              <a:t>data </a:t>
            </a:r>
            <a:r>
              <a:rPr lang="en-US" dirty="0" smtClean="0"/>
              <a:t>for each film: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Vinegar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Shrinkage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Colorfading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1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83568" y="1124744"/>
            <a:ext cx="7632848" cy="5328592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Original Format: 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16mm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Films positive black/white or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color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Resolution: 2K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Sampling rate </a:t>
            </a:r>
            <a:r>
              <a:rPr lang="en-US" sz="1600" dirty="0"/>
              <a:t>10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Color model and subsampling RGB 4:4:4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Frame rate: comparable to the original (16/18/24FPS)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Overscan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b="1" u="sng" dirty="0"/>
              <a:t>Target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Container: </a:t>
            </a:r>
            <a:r>
              <a:rPr lang="de-DE" sz="1600" dirty="0" err="1"/>
              <a:t>Matroska</a:t>
            </a:r>
            <a:r>
              <a:rPr lang="de-DE" sz="1600" dirty="0"/>
              <a:t> (.</a:t>
            </a:r>
            <a:r>
              <a:rPr lang="de-DE" sz="1600" dirty="0" err="1"/>
              <a:t>mkv</a:t>
            </a:r>
            <a:r>
              <a:rPr lang="de-DE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VideoCodec</a:t>
            </a:r>
            <a:r>
              <a:rPr lang="de-DE" sz="1600" dirty="0"/>
              <a:t>: ffv1, Version 3 (GOP </a:t>
            </a:r>
            <a:r>
              <a:rPr lang="de-DE" sz="1600" dirty="0" err="1"/>
              <a:t>of</a:t>
            </a:r>
            <a:r>
              <a:rPr lang="de-DE" sz="1600" dirty="0"/>
              <a:t> 1, 16 Slices, CRC-Checksums per Slice)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Audio-Codec: linear PCM 96 kHz / 24 </a:t>
            </a:r>
            <a:r>
              <a:rPr lang="de-DE" sz="1600" dirty="0" err="1"/>
              <a:t>bit</a:t>
            </a:r>
            <a:r>
              <a:rPr lang="de-DE" sz="1600" dirty="0"/>
              <a:t> </a:t>
            </a:r>
          </a:p>
          <a:p>
            <a:endParaRPr lang="de-DE" sz="1600" dirty="0"/>
          </a:p>
          <a:p>
            <a:r>
              <a:rPr lang="de-DE" sz="1600" b="1" u="sng" dirty="0"/>
              <a:t>Derivative </a:t>
            </a:r>
            <a:r>
              <a:rPr lang="de-DE" sz="1600" b="1" u="sng" dirty="0" err="1"/>
              <a:t>Copy</a:t>
            </a:r>
            <a:endParaRPr lang="de-DE" sz="1600" b="1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Container: MPEG-4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Video Codec: </a:t>
            </a:r>
            <a:r>
              <a:rPr lang="en-US" sz="1600" dirty="0" smtClean="0"/>
              <a:t>H.264, CRF </a:t>
            </a:r>
            <a:r>
              <a:rPr lang="en-US" sz="1600" dirty="0"/>
              <a:t>20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Compression to 65%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original scanning resolution without scaling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4:3 aspect ratio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Audio Codec: AAC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94"/>
            <a:ext cx="6048672" cy="360034"/>
          </a:xfrm>
        </p:spPr>
        <p:txBody>
          <a:bodyPr/>
          <a:lstStyle/>
          <a:p>
            <a:r>
              <a:rPr lang="de-DE" sz="2400" dirty="0" err="1"/>
              <a:t>Step</a:t>
            </a:r>
            <a:r>
              <a:rPr lang="de-DE" sz="2400" dirty="0"/>
              <a:t> 2: Target Formats 16mm Film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4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NBank"/>
</p:tagLst>
</file>

<file path=ppt/theme/theme1.xml><?xml version="1.0" encoding="utf-8"?>
<a:theme xmlns:a="http://schemas.openxmlformats.org/drawingml/2006/main" name="Präsentation NTTW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Bank Farben">
        <a:dk1>
          <a:srgbClr val="1C356F"/>
        </a:dk1>
        <a:lt1>
          <a:srgbClr val="FFFFFF"/>
        </a:lt1>
        <a:dk2>
          <a:srgbClr val="1C356F"/>
        </a:dk2>
        <a:lt2>
          <a:srgbClr val="E8EBF1"/>
        </a:lt2>
        <a:accent1>
          <a:srgbClr val="EDEBC7"/>
        </a:accent1>
        <a:accent2>
          <a:srgbClr val="FF9900"/>
        </a:accent2>
        <a:accent3>
          <a:srgbClr val="DFD799"/>
        </a:accent3>
        <a:accent4>
          <a:srgbClr val="AC9D65"/>
        </a:accent4>
        <a:accent5>
          <a:srgbClr val="69557D"/>
        </a:accent5>
        <a:accent6>
          <a:srgbClr val="DBCDDC"/>
        </a:accent6>
        <a:hlink>
          <a:srgbClr val="4B7D7D"/>
        </a:hlink>
        <a:folHlink>
          <a:srgbClr val="CFE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03_TIB_PPT_Folienpool_neu_Jan2016_english.pptx" id="{A6CC04FA-859B-4145-9038-3887EBE89A83}" vid="{94C2A781-CA8B-0F4C-B659-EAF99888EEC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NTTW</Template>
  <TotalTime>0</TotalTime>
  <Words>793</Words>
  <Application>Microsoft Office PowerPoint</Application>
  <PresentationFormat>Bildschirmpräsentation (4:3)</PresentationFormat>
  <Paragraphs>194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Präsentation NTTW</vt:lpstr>
      <vt:lpstr>Project DELFT Digitizing Ethnological Films -  an Expedition from Analogue to Digital </vt:lpstr>
      <vt:lpstr>DELFT: The Film Collection Institut for Scientific Film IWF </vt:lpstr>
      <vt:lpstr>DELFT: The Ethnological Films of the Encyclopaedia Cinematographica</vt:lpstr>
      <vt:lpstr>DELFT: The Ethnological Films of the Encyclopaedia Cinematographica</vt:lpstr>
      <vt:lpstr>DELFT: Film Stock </vt:lpstr>
      <vt:lpstr>DELFT: Project Goals     </vt:lpstr>
      <vt:lpstr>DELFT: Process    </vt:lpstr>
      <vt:lpstr>Step 1: Film Copy Selection  </vt:lpstr>
      <vt:lpstr>Step 2: Target Formats 16mm Film  </vt:lpstr>
      <vt:lpstr>Step 2: Target Formats Digital Betacam </vt:lpstr>
      <vt:lpstr>Step 3: Digitizing  </vt:lpstr>
      <vt:lpstr>Step 3: Digitizing </vt:lpstr>
      <vt:lpstr>Step 4: Quality Control </vt:lpstr>
      <vt:lpstr>Step 5 Digital Preservation AV Material in the Digital Archive </vt:lpstr>
      <vt:lpstr>DELFT Experiences: Quality …an example: Digitizing 2007   </vt:lpstr>
      <vt:lpstr>DELFT Experiences: Definition of quality     </vt:lpstr>
      <vt:lpstr>DELFT Experiences: Retaining the authenticity of the original  </vt:lpstr>
      <vt:lpstr>DELFT Experiences  </vt:lpstr>
      <vt:lpstr>DELFT Experiences      </vt:lpstr>
      <vt:lpstr>MORE INFORMATION: www.tib.eu  TIB Digital Preservation:  https://www.tib.eu/de/publizieren-archivieren/digitale-langzeitarchivierung/  Project DELFT:  https://projects.tib.eu/delft/ </vt:lpstr>
    </vt:vector>
  </TitlesOfParts>
  <Company>TIB/UB Hannover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DELFT Digitizing ethnological Films –  including three lines</dc:title>
  <dc:creator>Team TIB</dc:creator>
  <dc:description>Folienpool erstellt durch BRAINWORXX GmbH 2014</dc:description>
  <cp:lastModifiedBy>Team TIB</cp:lastModifiedBy>
  <cp:revision>308</cp:revision>
  <cp:lastPrinted>2018-10-23T14:26:04Z</cp:lastPrinted>
  <dcterms:created xsi:type="dcterms:W3CDTF">2018-08-21T13:07:53Z</dcterms:created>
  <dcterms:modified xsi:type="dcterms:W3CDTF">2018-10-30T07:24:26Z</dcterms:modified>
</cp:coreProperties>
</file>