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57" r:id="rId3"/>
    <p:sldId id="258" r:id="rId4"/>
    <p:sldId id="259" r:id="rId5"/>
    <p:sldId id="262" r:id="rId6"/>
    <p:sldId id="260" r:id="rId7"/>
    <p:sldId id="270" r:id="rId8"/>
    <p:sldId id="265" r:id="rId9"/>
    <p:sldId id="266" r:id="rId10"/>
    <p:sldId id="268" r:id="rId11"/>
    <p:sldId id="267" r:id="rId12"/>
    <p:sldId id="269" r:id="rId13"/>
    <p:sldId id="271" r:id="rId14"/>
    <p:sldId id="327" r:id="rId15"/>
    <p:sldId id="272" r:id="rId16"/>
    <p:sldId id="274" r:id="rId17"/>
    <p:sldId id="275" r:id="rId18"/>
    <p:sldId id="273" r:id="rId19"/>
    <p:sldId id="306" r:id="rId20"/>
    <p:sldId id="321" r:id="rId21"/>
    <p:sldId id="323" r:id="rId22"/>
    <p:sldId id="324" r:id="rId23"/>
    <p:sldId id="276" r:id="rId24"/>
    <p:sldId id="331" r:id="rId25"/>
    <p:sldId id="329" r:id="rId26"/>
    <p:sldId id="330" r:id="rId27"/>
    <p:sldId id="326" r:id="rId28"/>
    <p:sldId id="328" r:id="rId29"/>
    <p:sldId id="335" r:id="rId30"/>
    <p:sldId id="325" r:id="rId31"/>
    <p:sldId id="336" r:id="rId32"/>
    <p:sldId id="337" r:id="rId33"/>
    <p:sldId id="332" r:id="rId34"/>
    <p:sldId id="338" r:id="rId35"/>
    <p:sldId id="339" r:id="rId36"/>
    <p:sldId id="340" r:id="rId37"/>
    <p:sldId id="341" r:id="rId38"/>
    <p:sldId id="263" r:id="rId39"/>
    <p:sldId id="342" r:id="rId40"/>
    <p:sldId id="343" r:id="rId41"/>
    <p:sldId id="344" r:id="rId42"/>
    <p:sldId id="345" r:id="rId43"/>
    <p:sldId id="346" r:id="rId44"/>
    <p:sldId id="347" r:id="rId45"/>
    <p:sldId id="354" r:id="rId46"/>
    <p:sldId id="348" r:id="rId47"/>
    <p:sldId id="351" r:id="rId48"/>
    <p:sldId id="352" r:id="rId49"/>
    <p:sldId id="353" r:id="rId50"/>
    <p:sldId id="349" r:id="rId51"/>
    <p:sldId id="350" r:id="rId52"/>
    <p:sldId id="355" r:id="rId53"/>
    <p:sldId id="35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06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1"/>
    <p:restoredTop sz="75970"/>
  </p:normalViewPr>
  <p:slideViewPr>
    <p:cSldViewPr snapToGrid="0" snapToObjects="1">
      <p:cViewPr>
        <p:scale>
          <a:sx n="92" d="100"/>
          <a:sy n="92" d="100"/>
        </p:scale>
        <p:origin x="-1056" y="-576"/>
      </p:cViewPr>
      <p:guideLst>
        <p:guide orient="horz" pos="2160"/>
        <p:guide pos="3840"/>
      </p:guideLst>
    </p:cSldViewPr>
  </p:slideViewPr>
  <p:outlineViewPr>
    <p:cViewPr>
      <p:scale>
        <a:sx n="33" d="100"/>
        <a:sy n="33" d="100"/>
      </p:scale>
      <p:origin x="-8" y="0"/>
    </p:cViewPr>
  </p:outlineViewPr>
  <p:notesTextViewPr>
    <p:cViewPr>
      <p:scale>
        <a:sx n="85" d="100"/>
        <a:sy n="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64164-2D9D-6442-9C4E-0E7CFA678524}"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057E3-7229-9047-8506-EEDB588E6659}" type="slidenum">
              <a:rPr lang="en-US" smtClean="0"/>
              <a:t>‹#›</a:t>
            </a:fld>
            <a:endParaRPr lang="en-US"/>
          </a:p>
        </p:txBody>
      </p:sp>
    </p:spTree>
    <p:extLst>
      <p:ext uri="{BB962C8B-B14F-4D97-AF65-F5344CB8AC3E}">
        <p14:creationId xmlns:p14="http://schemas.microsoft.com/office/powerpoint/2010/main" val="266334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a:t>
            </a:fld>
            <a:endParaRPr lang="en-US"/>
          </a:p>
        </p:txBody>
      </p:sp>
    </p:spTree>
    <p:extLst>
      <p:ext uri="{BB962C8B-B14F-4D97-AF65-F5344CB8AC3E}">
        <p14:creationId xmlns:p14="http://schemas.microsoft.com/office/powerpoint/2010/main" val="180746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if that was not complicated enough, it is also the case that the details of picture-element synchronization -- and other aspects of video technology -- differ in different parts of the world.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10</a:t>
            </a:fld>
            <a:endParaRPr lang="en-US"/>
          </a:p>
        </p:txBody>
      </p:sp>
    </p:spTree>
    <p:extLst>
      <p:ext uri="{BB962C8B-B14F-4D97-AF65-F5344CB8AC3E}">
        <p14:creationId xmlns:p14="http://schemas.microsoft.com/office/powerpoint/2010/main" val="295019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example of complexity: in order to squeeze picture data into the bandwidth for broadcast transmission and tape recording, a number of engineering "tricks" were applied.  These include such things as interlacing and, for certain videotapes, what is called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under" recording.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11</a:t>
            </a:fld>
            <a:endParaRPr lang="en-US"/>
          </a:p>
        </p:txBody>
      </p:sp>
    </p:spTree>
    <p:extLst>
      <p:ext uri="{BB962C8B-B14F-4D97-AF65-F5344CB8AC3E}">
        <p14:creationId xmlns:p14="http://schemas.microsoft.com/office/powerpoint/2010/main" val="312597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Video technology took shape as television broadcasting got rolling after the Second World War.  There was back and forth between broadcast rulemaking and video engineering standardization.    These rules and standards have profoundly influenced the shape of video technology during the past 50 years.</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12</a:t>
            </a:fld>
            <a:endParaRPr lang="en-US"/>
          </a:p>
        </p:txBody>
      </p:sp>
    </p:spTree>
    <p:extLst>
      <p:ext uri="{BB962C8B-B14F-4D97-AF65-F5344CB8AC3E}">
        <p14:creationId xmlns:p14="http://schemas.microsoft.com/office/powerpoint/2010/main" val="206034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serve broadcasters, video </a:t>
            </a:r>
            <a:r>
              <a:rPr lang="en-US" sz="1200" i="1" kern="1200" dirty="0">
                <a:solidFill>
                  <a:schemeClr val="tx1"/>
                </a:solidFill>
                <a:effectLst/>
                <a:latin typeface="+mn-lt"/>
                <a:ea typeface="+mn-ea"/>
                <a:cs typeface="+mn-cs"/>
              </a:rPr>
              <a:t>payload</a:t>
            </a:r>
            <a:r>
              <a:rPr lang="en-US" sz="1200" kern="1200" dirty="0">
                <a:solidFill>
                  <a:schemeClr val="tx1"/>
                </a:solidFill>
                <a:effectLst/>
                <a:latin typeface="+mn-lt"/>
                <a:ea typeface="+mn-ea"/>
                <a:cs typeface="+mn-cs"/>
              </a:rPr>
              <a:t> components were added, beyond picture and sound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13</a:t>
            </a:fld>
            <a:endParaRPr lang="en-US"/>
          </a:p>
        </p:txBody>
      </p:sp>
    </p:spTree>
    <p:extLst>
      <p:ext uri="{BB962C8B-B14F-4D97-AF65-F5344CB8AC3E}">
        <p14:creationId xmlns:p14="http://schemas.microsoft.com/office/powerpoint/2010/main" val="38465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  these include timecode (more than one type), captions, and subtitles, as well as multichannel audio, descriptive video services, and other ancillary data. Here again the rulemaking and standardization varied from one part of the world to another.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14</a:t>
            </a:fld>
            <a:endParaRPr lang="en-US"/>
          </a:p>
        </p:txBody>
      </p:sp>
    </p:spTree>
    <p:extLst>
      <p:ext uri="{BB962C8B-B14F-4D97-AF65-F5344CB8AC3E}">
        <p14:creationId xmlns:p14="http://schemas.microsoft.com/office/powerpoint/2010/main" val="718230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potential complexity of a video recording makes preservation copying more challenging, especially if we seek to produce </a:t>
            </a:r>
            <a:r>
              <a:rPr lang="en-US" sz="1200" i="1" kern="1200" dirty="0">
                <a:solidFill>
                  <a:schemeClr val="tx1"/>
                </a:solidFill>
                <a:effectLst/>
                <a:latin typeface="+mn-lt"/>
                <a:ea typeface="+mn-ea"/>
                <a:cs typeface="+mn-cs"/>
              </a:rPr>
              <a:t>complete and authentic</a:t>
            </a:r>
            <a:r>
              <a:rPr lang="en-US" sz="1200" kern="1200" dirty="0">
                <a:solidFill>
                  <a:schemeClr val="tx1"/>
                </a:solidFill>
                <a:effectLst/>
                <a:latin typeface="+mn-lt"/>
                <a:ea typeface="+mn-ea"/>
                <a:cs typeface="+mn-cs"/>
              </a:rPr>
              <a:t> copies that capture the full payload.</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15</a:t>
            </a:fld>
            <a:endParaRPr lang="en-US"/>
          </a:p>
        </p:txBody>
      </p:sp>
    </p:spTree>
    <p:extLst>
      <p:ext uri="{BB962C8B-B14F-4D97-AF65-F5344CB8AC3E}">
        <p14:creationId xmlns:p14="http://schemas.microsoft.com/office/powerpoint/2010/main" val="256945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TC 06 authors believe that archivists have not done a thorough job of analyzing the issues associated with full payload.  Most discussion is limited to picture and sound.  And discussion is not all that is lacking: more needs to be done to develop methods to capture and retain the full payload.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16</a:t>
            </a:fld>
            <a:endParaRPr lang="en-US"/>
          </a:p>
        </p:txBody>
      </p:sp>
    </p:spTree>
    <p:extLst>
      <p:ext uri="{BB962C8B-B14F-4D97-AF65-F5344CB8AC3E}">
        <p14:creationId xmlns:p14="http://schemas.microsoft.com/office/powerpoint/2010/main" val="269357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segment of part B covers </a:t>
            </a:r>
            <a:r>
              <a:rPr lang="en-US" sz="1200" i="1" kern="1200" dirty="0">
                <a:solidFill>
                  <a:schemeClr val="tx1"/>
                </a:solidFill>
                <a:effectLst/>
                <a:latin typeface="+mn-lt"/>
                <a:ea typeface="+mn-ea"/>
                <a:cs typeface="+mn-cs"/>
              </a:rPr>
              <a:t>digital target formats</a:t>
            </a:r>
            <a:r>
              <a:rPr lang="en-US" sz="1200" kern="1200" dirty="0">
                <a:solidFill>
                  <a:schemeClr val="tx1"/>
                </a:solidFill>
                <a:effectLst/>
                <a:latin typeface="+mn-lt"/>
                <a:ea typeface="+mn-ea"/>
                <a:cs typeface="+mn-cs"/>
              </a:rPr>
              <a:t>.  A target format is the digital entity that receives and carries the </a:t>
            </a:r>
            <a:r>
              <a:rPr lang="en-US" sz="1200" kern="1200" dirty="0" err="1">
                <a:solidFill>
                  <a:schemeClr val="tx1"/>
                </a:solidFill>
                <a:effectLst/>
                <a:latin typeface="+mn-lt"/>
                <a:ea typeface="+mn-ea"/>
                <a:cs typeface="+mn-cs"/>
              </a:rPr>
              <a:t>digitised</a:t>
            </a:r>
            <a:r>
              <a:rPr lang="en-US" sz="1200" kern="1200" dirty="0">
                <a:solidFill>
                  <a:schemeClr val="tx1"/>
                </a:solidFill>
                <a:effectLst/>
                <a:latin typeface="+mn-lt"/>
                <a:ea typeface="+mn-ea"/>
                <a:cs typeface="+mn-cs"/>
              </a:rPr>
              <a:t> content from a source video recording.  It is often a single file but sometimes it might be a bundle of files.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17</a:t>
            </a:fld>
            <a:endParaRPr lang="en-US"/>
          </a:p>
        </p:txBody>
      </p:sp>
    </p:spTree>
    <p:extLst>
      <p:ext uri="{BB962C8B-B14F-4D97-AF65-F5344CB8AC3E}">
        <p14:creationId xmlns:p14="http://schemas.microsoft.com/office/powerpoint/2010/main" val="329080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"sidecar" files are sometimes used to carry payload components like captions or subtitles.</a:t>
            </a:r>
            <a:r>
              <a:rPr lang="en-US" dirty="0">
                <a:effectLst/>
              </a:rPr>
              <a:t>   Such files are widely used: here’s a list from the Web, a pointer to a W3C standard, and guidance for those who upload YouTube videos.</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18</a:t>
            </a:fld>
            <a:endParaRPr lang="en-US"/>
          </a:p>
        </p:txBody>
      </p:sp>
    </p:spTree>
    <p:extLst>
      <p:ext uri="{BB962C8B-B14F-4D97-AF65-F5344CB8AC3E}">
        <p14:creationId xmlns:p14="http://schemas.microsoft.com/office/powerpoint/2010/main" val="238255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C6871CA6-1D87-754E-8021-0D5CF5410D21}"/>
              </a:ext>
            </a:extLst>
          </p:cNvPr>
          <p:cNvSpPr>
            <a:spLocks noGrp="1" noChangeArrowheads="1"/>
          </p:cNvSpPr>
          <p:nvPr>
            <p:ph type="sldNum" sz="quarter" idx="5"/>
          </p:nvPr>
        </p:nvSpPr>
        <p:spPr>
          <a:ln/>
        </p:spPr>
        <p:txBody>
          <a:bodyPr/>
          <a:lstStyle/>
          <a:p>
            <a:fld id="{3807CEB8-5880-1A4D-AC10-A3DBF3C40D8C}" type="slidenum">
              <a:rPr lang="en-US" altLang="en-US"/>
              <a:pPr/>
              <a:t>19</a:t>
            </a:fld>
            <a:endParaRPr lang="en-US" altLang="en-US"/>
          </a:p>
        </p:txBody>
      </p:sp>
      <p:sp>
        <p:nvSpPr>
          <p:cNvPr id="90114" name="Rectangle 2">
            <a:extLst>
              <a:ext uri="{FF2B5EF4-FFF2-40B4-BE49-F238E27FC236}">
                <a16:creationId xmlns="" xmlns:a16="http://schemas.microsoft.com/office/drawing/2014/main" id="{31A2DC41-22A0-B248-808E-E79C2A41E128}"/>
              </a:ext>
            </a:extLst>
          </p:cNvPr>
          <p:cNvSpPr>
            <a:spLocks noGrp="1" noRot="1" noChangeAspect="1" noChangeArrowheads="1" noTextEdit="1"/>
          </p:cNvSpPr>
          <p:nvPr>
            <p:ph type="sldImg"/>
          </p:nvPr>
        </p:nvSpPr>
        <p:spPr>
          <a:ln/>
        </p:spPr>
      </p:sp>
      <p:sp>
        <p:nvSpPr>
          <p:cNvPr id="90115" name="Rectangle 3">
            <a:extLst>
              <a:ext uri="{FF2B5EF4-FFF2-40B4-BE49-F238E27FC236}">
                <a16:creationId xmlns="" xmlns:a16="http://schemas.microsoft.com/office/drawing/2014/main" id="{6020FE25-6553-CF4C-B0D4-080D776F333A}"/>
              </a:ext>
            </a:extLst>
          </p:cNvPr>
          <p:cNvSpPr>
            <a:spLocks noGrp="1" noChangeArrowheads="1"/>
          </p:cNvSpPr>
          <p:nvPr>
            <p:ph type="body" idx="1"/>
          </p:nvPr>
        </p:nvSpPr>
        <p:spPr/>
        <p:txBody>
          <a:bodyPr/>
          <a:lstStyle/>
          <a:p>
            <a:r>
              <a:rPr lang="en-US" altLang="en-US" dirty="0"/>
              <a:t>Meanwhile -- regarding the target format -- don’t forget that we need to consider the file wrapper, the encodings, and metadata. </a:t>
            </a:r>
          </a:p>
        </p:txBody>
      </p:sp>
    </p:spTree>
    <p:extLst>
      <p:ext uri="{BB962C8B-B14F-4D97-AF65-F5344CB8AC3E}">
        <p14:creationId xmlns:p14="http://schemas.microsoft.com/office/powerpoint/2010/main" val="227147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June 12, 2018, the IASA Technical Committee published the first edition of </a:t>
            </a:r>
            <a:r>
              <a:rPr lang="en-US" sz="1200" i="1" kern="1200" dirty="0">
                <a:solidFill>
                  <a:schemeClr val="tx1"/>
                </a:solidFill>
                <a:effectLst/>
                <a:latin typeface="+mn-lt"/>
                <a:ea typeface="+mn-ea"/>
                <a:cs typeface="+mn-cs"/>
              </a:rPr>
              <a:t>Guidelines for the Preservation of Video Recordings, IASA-TC 06</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2</a:t>
            </a:fld>
            <a:endParaRPr lang="en-US"/>
          </a:p>
        </p:txBody>
      </p:sp>
    </p:spTree>
    <p:extLst>
      <p:ext uri="{BB962C8B-B14F-4D97-AF65-F5344CB8AC3E}">
        <p14:creationId xmlns:p14="http://schemas.microsoft.com/office/powerpoint/2010/main" val="120844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C6871CA6-1D87-754E-8021-0D5CF5410D21}"/>
              </a:ext>
            </a:extLst>
          </p:cNvPr>
          <p:cNvSpPr>
            <a:spLocks noGrp="1" noChangeArrowheads="1"/>
          </p:cNvSpPr>
          <p:nvPr>
            <p:ph type="sldNum" sz="quarter" idx="5"/>
          </p:nvPr>
        </p:nvSpPr>
        <p:spPr>
          <a:ln/>
        </p:spPr>
        <p:txBody>
          <a:bodyPr/>
          <a:lstStyle/>
          <a:p>
            <a:fld id="{3807CEB8-5880-1A4D-AC10-A3DBF3C40D8C}" type="slidenum">
              <a:rPr lang="en-US" altLang="en-US"/>
              <a:pPr/>
              <a:t>20</a:t>
            </a:fld>
            <a:endParaRPr lang="en-US" altLang="en-US"/>
          </a:p>
        </p:txBody>
      </p:sp>
      <p:sp>
        <p:nvSpPr>
          <p:cNvPr id="90114" name="Rectangle 2">
            <a:extLst>
              <a:ext uri="{FF2B5EF4-FFF2-40B4-BE49-F238E27FC236}">
                <a16:creationId xmlns="" xmlns:a16="http://schemas.microsoft.com/office/drawing/2014/main" id="{31A2DC41-22A0-B248-808E-E79C2A41E128}"/>
              </a:ext>
            </a:extLst>
          </p:cNvPr>
          <p:cNvSpPr>
            <a:spLocks noGrp="1" noRot="1" noChangeAspect="1" noChangeArrowheads="1" noTextEdit="1"/>
          </p:cNvSpPr>
          <p:nvPr>
            <p:ph type="sldImg"/>
          </p:nvPr>
        </p:nvSpPr>
        <p:spPr>
          <a:ln/>
        </p:spPr>
      </p:sp>
      <p:sp>
        <p:nvSpPr>
          <p:cNvPr id="90115" name="Rectangle 3">
            <a:extLst>
              <a:ext uri="{FF2B5EF4-FFF2-40B4-BE49-F238E27FC236}">
                <a16:creationId xmlns="" xmlns:a16="http://schemas.microsoft.com/office/drawing/2014/main" id="{6020FE25-6553-CF4C-B0D4-080D776F333A}"/>
              </a:ext>
            </a:extLst>
          </p:cNvPr>
          <p:cNvSpPr>
            <a:spLocks noGrp="1" noChangeArrowheads="1"/>
          </p:cNvSpPr>
          <p:nvPr>
            <p:ph type="body" idx="1"/>
          </p:nvPr>
        </p:nvSpPr>
        <p:spPr/>
        <p:txBody>
          <a:bodyPr/>
          <a:lstStyle/>
          <a:p>
            <a:r>
              <a:rPr lang="en-US" altLang="en-US" dirty="0"/>
              <a:t>Wrappers are identified in a number of ways, including by filename extension or by MIME type.</a:t>
            </a:r>
          </a:p>
        </p:txBody>
      </p:sp>
    </p:spTree>
    <p:extLst>
      <p:ext uri="{BB962C8B-B14F-4D97-AF65-F5344CB8AC3E}">
        <p14:creationId xmlns:p14="http://schemas.microsoft.com/office/powerpoint/2010/main" val="407250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C6871CA6-1D87-754E-8021-0D5CF5410D21}"/>
              </a:ext>
            </a:extLst>
          </p:cNvPr>
          <p:cNvSpPr>
            <a:spLocks noGrp="1" noChangeArrowheads="1"/>
          </p:cNvSpPr>
          <p:nvPr>
            <p:ph type="sldNum" sz="quarter" idx="5"/>
          </p:nvPr>
        </p:nvSpPr>
        <p:spPr>
          <a:ln/>
        </p:spPr>
        <p:txBody>
          <a:bodyPr/>
          <a:lstStyle/>
          <a:p>
            <a:fld id="{3807CEB8-5880-1A4D-AC10-A3DBF3C40D8C}" type="slidenum">
              <a:rPr lang="en-US" altLang="en-US"/>
              <a:pPr/>
              <a:t>21</a:t>
            </a:fld>
            <a:endParaRPr lang="en-US" altLang="en-US"/>
          </a:p>
        </p:txBody>
      </p:sp>
      <p:sp>
        <p:nvSpPr>
          <p:cNvPr id="90114" name="Rectangle 2">
            <a:extLst>
              <a:ext uri="{FF2B5EF4-FFF2-40B4-BE49-F238E27FC236}">
                <a16:creationId xmlns="" xmlns:a16="http://schemas.microsoft.com/office/drawing/2014/main" id="{31A2DC41-22A0-B248-808E-E79C2A41E128}"/>
              </a:ext>
            </a:extLst>
          </p:cNvPr>
          <p:cNvSpPr>
            <a:spLocks noGrp="1" noRot="1" noChangeAspect="1" noChangeArrowheads="1" noTextEdit="1"/>
          </p:cNvSpPr>
          <p:nvPr>
            <p:ph type="sldImg"/>
          </p:nvPr>
        </p:nvSpPr>
        <p:spPr>
          <a:ln/>
        </p:spPr>
      </p:sp>
      <p:sp>
        <p:nvSpPr>
          <p:cNvPr id="90115" name="Rectangle 3">
            <a:extLst>
              <a:ext uri="{FF2B5EF4-FFF2-40B4-BE49-F238E27FC236}">
                <a16:creationId xmlns="" xmlns:a16="http://schemas.microsoft.com/office/drawing/2014/main" id="{6020FE25-6553-CF4C-B0D4-080D776F333A}"/>
              </a:ext>
            </a:extLst>
          </p:cNvPr>
          <p:cNvSpPr>
            <a:spLocks noGrp="1" noChangeArrowheads="1"/>
          </p:cNvSpPr>
          <p:nvPr>
            <p:ph type="body" idx="1"/>
          </p:nvPr>
        </p:nvSpPr>
        <p:spPr/>
        <p:txBody>
          <a:bodyPr/>
          <a:lstStyle/>
          <a:p>
            <a:r>
              <a:rPr lang="en-US" altLang="en-US" dirty="0"/>
              <a:t>When we speak of encodings, we generally mean digital data that represents the picture and sound in the file.  When </a:t>
            </a:r>
            <a:r>
              <a:rPr lang="en-US" altLang="en-US" dirty="0" err="1"/>
              <a:t>digitising</a:t>
            </a:r>
            <a:r>
              <a:rPr lang="en-US" altLang="en-US" dirty="0"/>
              <a:t> videotapes, for example, TC 06 strongly recommends producing picture data encoded in uncompressed or </a:t>
            </a:r>
            <a:r>
              <a:rPr lang="en-US" altLang="en-US" dirty="0" err="1"/>
              <a:t>losslessly</a:t>
            </a:r>
            <a:r>
              <a:rPr lang="en-US" altLang="en-US" dirty="0"/>
              <a:t> compressed form.</a:t>
            </a:r>
          </a:p>
        </p:txBody>
      </p:sp>
    </p:spTree>
    <p:extLst>
      <p:ext uri="{BB962C8B-B14F-4D97-AF65-F5344CB8AC3E}">
        <p14:creationId xmlns:p14="http://schemas.microsoft.com/office/powerpoint/2010/main" val="1859524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C6871CA6-1D87-754E-8021-0D5CF5410D21}"/>
              </a:ext>
            </a:extLst>
          </p:cNvPr>
          <p:cNvSpPr>
            <a:spLocks noGrp="1" noChangeArrowheads="1"/>
          </p:cNvSpPr>
          <p:nvPr>
            <p:ph type="sldNum" sz="quarter" idx="5"/>
          </p:nvPr>
        </p:nvSpPr>
        <p:spPr>
          <a:ln/>
        </p:spPr>
        <p:txBody>
          <a:bodyPr/>
          <a:lstStyle/>
          <a:p>
            <a:fld id="{3807CEB8-5880-1A4D-AC10-A3DBF3C40D8C}" type="slidenum">
              <a:rPr lang="en-US" altLang="en-US"/>
              <a:pPr/>
              <a:t>22</a:t>
            </a:fld>
            <a:endParaRPr lang="en-US" altLang="en-US"/>
          </a:p>
        </p:txBody>
      </p:sp>
      <p:sp>
        <p:nvSpPr>
          <p:cNvPr id="90114" name="Rectangle 2">
            <a:extLst>
              <a:ext uri="{FF2B5EF4-FFF2-40B4-BE49-F238E27FC236}">
                <a16:creationId xmlns="" xmlns:a16="http://schemas.microsoft.com/office/drawing/2014/main" id="{31A2DC41-22A0-B248-808E-E79C2A41E128}"/>
              </a:ext>
            </a:extLst>
          </p:cNvPr>
          <p:cNvSpPr>
            <a:spLocks noGrp="1" noRot="1" noChangeAspect="1" noChangeArrowheads="1" noTextEdit="1"/>
          </p:cNvSpPr>
          <p:nvPr>
            <p:ph type="sldImg"/>
          </p:nvPr>
        </p:nvSpPr>
        <p:spPr>
          <a:ln/>
        </p:spPr>
      </p:sp>
      <p:sp>
        <p:nvSpPr>
          <p:cNvPr id="90115" name="Rectangle 3">
            <a:extLst>
              <a:ext uri="{FF2B5EF4-FFF2-40B4-BE49-F238E27FC236}">
                <a16:creationId xmlns="" xmlns:a16="http://schemas.microsoft.com/office/drawing/2014/main" id="{6020FE25-6553-CF4C-B0D4-080D776F333A}"/>
              </a:ext>
            </a:extLst>
          </p:cNvPr>
          <p:cNvSpPr>
            <a:spLocks noGrp="1" noChangeArrowheads="1"/>
          </p:cNvSpPr>
          <p:nvPr>
            <p:ph type="body" idx="1"/>
          </p:nvPr>
        </p:nvSpPr>
        <p:spPr/>
        <p:txBody>
          <a:bodyPr/>
          <a:lstStyle/>
          <a:p>
            <a:r>
              <a:rPr lang="en-US" sz="1200" kern="1200" dirty="0">
                <a:solidFill>
                  <a:schemeClr val="tx1"/>
                </a:solidFill>
                <a:effectLst/>
                <a:latin typeface="+mn-lt"/>
                <a:ea typeface="+mn-ea"/>
                <a:cs typeface="+mn-cs"/>
              </a:rPr>
              <a:t>Some metadata </a:t>
            </a:r>
            <a:r>
              <a:rPr lang="en-US" sz="1200" i="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in the file wrapper: applications need some technical information in order to play the recording.  But when you </a:t>
            </a:r>
            <a:r>
              <a:rPr lang="en-US" sz="1200" kern="1200" dirty="0" err="1">
                <a:solidFill>
                  <a:schemeClr val="tx1"/>
                </a:solidFill>
                <a:effectLst/>
                <a:latin typeface="+mn-lt"/>
                <a:ea typeface="+mn-ea"/>
                <a:cs typeface="+mn-cs"/>
              </a:rPr>
              <a:t>digitise</a:t>
            </a:r>
            <a:r>
              <a:rPr lang="en-US" sz="1200" kern="1200" dirty="0">
                <a:solidFill>
                  <a:schemeClr val="tx1"/>
                </a:solidFill>
                <a:effectLst/>
                <a:latin typeface="+mn-lt"/>
                <a:ea typeface="+mn-ea"/>
                <a:cs typeface="+mn-cs"/>
              </a:rPr>
              <a:t>, you should also work to capture additional valuable metadata: administrative, descriptive, and more.  Archives sometimes store this supplementary data in the file wrapper, sometimes in a database, sometimes both.</a:t>
            </a:r>
            <a:r>
              <a:rPr lang="en-US" dirty="0">
                <a:effectLst/>
              </a:rPr>
              <a:t> </a:t>
            </a:r>
            <a:endParaRPr lang="en-US" altLang="en-US" dirty="0"/>
          </a:p>
        </p:txBody>
      </p:sp>
    </p:spTree>
    <p:extLst>
      <p:ext uri="{BB962C8B-B14F-4D97-AF65-F5344CB8AC3E}">
        <p14:creationId xmlns:p14="http://schemas.microsoft.com/office/powerpoint/2010/main" val="4027107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target-format options for preservation </a:t>
            </a:r>
            <a:r>
              <a:rPr lang="en-US" sz="1200" kern="1200" dirty="0" err="1">
                <a:solidFill>
                  <a:schemeClr val="tx1"/>
                </a:solidFill>
                <a:effectLst/>
                <a:latin typeface="+mn-lt"/>
                <a:ea typeface="+mn-ea"/>
                <a:cs typeface="+mn-cs"/>
              </a:rPr>
              <a:t>digitising</a:t>
            </a:r>
            <a:r>
              <a:rPr lang="en-US" sz="1200" kern="1200" dirty="0">
                <a:solidFill>
                  <a:schemeClr val="tx1"/>
                </a:solidFill>
                <a:effectLst/>
                <a:latin typeface="+mn-lt"/>
                <a:ea typeface="+mn-ea"/>
                <a:cs typeface="+mn-cs"/>
              </a:rPr>
              <a:t>?  TC 06 lists three format families, each of which has its advocates   - -</a:t>
            </a:r>
          </a:p>
        </p:txBody>
      </p:sp>
      <p:sp>
        <p:nvSpPr>
          <p:cNvPr id="4" name="Slide Number Placeholder 3"/>
          <p:cNvSpPr>
            <a:spLocks noGrp="1"/>
          </p:cNvSpPr>
          <p:nvPr>
            <p:ph type="sldNum" sz="quarter" idx="10"/>
          </p:nvPr>
        </p:nvSpPr>
        <p:spPr/>
        <p:txBody>
          <a:bodyPr/>
          <a:lstStyle/>
          <a:p>
            <a:fld id="{2C2057E3-7229-9047-8506-EEDB588E6659}" type="slidenum">
              <a:rPr lang="en-US" smtClean="0"/>
              <a:t>23</a:t>
            </a:fld>
            <a:endParaRPr lang="en-US"/>
          </a:p>
        </p:txBody>
      </p:sp>
    </p:spTree>
    <p:extLst>
      <p:ext uri="{BB962C8B-B14F-4D97-AF65-F5344CB8AC3E}">
        <p14:creationId xmlns:p14="http://schemas.microsoft.com/office/powerpoint/2010/main" val="18060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files that employ the old stand-by wrappers: AVI and QuickTime, capable of carrying a variety of encodings including lossless FFV1.</a:t>
            </a:r>
          </a:p>
        </p:txBody>
      </p:sp>
      <p:sp>
        <p:nvSpPr>
          <p:cNvPr id="4" name="Slide Number Placeholder 3"/>
          <p:cNvSpPr>
            <a:spLocks noGrp="1"/>
          </p:cNvSpPr>
          <p:nvPr>
            <p:ph type="sldNum" sz="quarter" idx="10"/>
          </p:nvPr>
        </p:nvSpPr>
        <p:spPr/>
        <p:txBody>
          <a:bodyPr/>
          <a:lstStyle/>
          <a:p>
            <a:fld id="{2C2057E3-7229-9047-8506-EEDB588E6659}" type="slidenum">
              <a:rPr lang="en-US" smtClean="0"/>
              <a:t>24</a:t>
            </a:fld>
            <a:endParaRPr lang="en-US"/>
          </a:p>
        </p:txBody>
      </p:sp>
    </p:spTree>
    <p:extLst>
      <p:ext uri="{BB962C8B-B14F-4D97-AF65-F5344CB8AC3E}">
        <p14:creationId xmlns:p14="http://schemas.microsoft.com/office/powerpoint/2010/main" val="177404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Second, files that use the MXF wrapper, either with uncompressed picture or with lossless JPEG 2000.</a:t>
            </a:r>
          </a:p>
        </p:txBody>
      </p:sp>
      <p:sp>
        <p:nvSpPr>
          <p:cNvPr id="4" name="Slide Number Placeholder 3"/>
          <p:cNvSpPr>
            <a:spLocks noGrp="1"/>
          </p:cNvSpPr>
          <p:nvPr>
            <p:ph type="sldNum" sz="quarter" idx="10"/>
          </p:nvPr>
        </p:nvSpPr>
        <p:spPr/>
        <p:txBody>
          <a:bodyPr/>
          <a:lstStyle/>
          <a:p>
            <a:fld id="{2C2057E3-7229-9047-8506-EEDB588E6659}" type="slidenum">
              <a:rPr lang="en-US" smtClean="0"/>
              <a:t>25</a:t>
            </a:fld>
            <a:endParaRPr lang="en-US"/>
          </a:p>
        </p:txBody>
      </p:sp>
    </p:spTree>
    <p:extLst>
      <p:ext uri="{BB962C8B-B14F-4D97-AF65-F5344CB8AC3E}">
        <p14:creationId xmlns:p14="http://schemas.microsoft.com/office/powerpoint/2010/main" val="25097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And third, the </a:t>
            </a:r>
            <a:r>
              <a:rPr lang="en-US" sz="1200" kern="1200" dirty="0" err="1">
                <a:solidFill>
                  <a:schemeClr val="tx1"/>
                </a:solidFill>
                <a:effectLst/>
                <a:latin typeface="+mn-lt"/>
                <a:ea typeface="+mn-ea"/>
                <a:cs typeface="+mn-cs"/>
              </a:rPr>
              <a:t>Matroska</a:t>
            </a:r>
            <a:r>
              <a:rPr lang="en-US" sz="1200" kern="1200" dirty="0">
                <a:solidFill>
                  <a:schemeClr val="tx1"/>
                </a:solidFill>
                <a:effectLst/>
                <a:latin typeface="+mn-lt"/>
                <a:ea typeface="+mn-ea"/>
                <a:cs typeface="+mn-cs"/>
              </a:rPr>
              <a:t> wrapper with lossless FFV1</a:t>
            </a:r>
            <a:r>
              <a:rPr lang="en-US" dirty="0">
                <a:effectLst/>
              </a:rPr>
              <a:t> picture.</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26</a:t>
            </a:fld>
            <a:endParaRPr lang="en-US"/>
          </a:p>
        </p:txBody>
      </p:sp>
    </p:spTree>
    <p:extLst>
      <p:ext uri="{BB962C8B-B14F-4D97-AF65-F5344CB8AC3E}">
        <p14:creationId xmlns:p14="http://schemas.microsoft.com/office/powerpoint/2010/main" val="1583756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a:t>
            </a:r>
            <a:r>
              <a:rPr lang="en-US" sz="1200" i="1" kern="1200" dirty="0">
                <a:solidFill>
                  <a:schemeClr val="tx1"/>
                </a:solidFill>
                <a:effectLst/>
                <a:latin typeface="+mn-lt"/>
                <a:ea typeface="+mn-ea"/>
                <a:cs typeface="+mn-cs"/>
              </a:rPr>
              <a:t>multiple</a:t>
            </a:r>
            <a:r>
              <a:rPr lang="en-US" sz="1200" kern="1200" dirty="0">
                <a:solidFill>
                  <a:schemeClr val="tx1"/>
                </a:solidFill>
                <a:effectLst/>
                <a:latin typeface="+mn-lt"/>
                <a:ea typeface="+mn-ea"/>
                <a:cs typeface="+mn-cs"/>
              </a:rPr>
              <a:t> options?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specialists in the field have not reached consensus about what to recommend.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Second, an archive or contractor may have an installed equipment base that supports one format but not another.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Third, some relatively simple-payload original recordings – no captions, no more than one time code, only mono or stereo audio – can be stored effectively by all options.  But if your archive holds more complex recordings – with captions, with more than one time code, and so on – you need more support from your target format.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2057E3-7229-9047-8506-EEDB588E6659}" type="slidenum">
              <a:rPr lang="en-US" smtClean="0"/>
              <a:t>27</a:t>
            </a:fld>
            <a:endParaRPr lang="en-US"/>
          </a:p>
        </p:txBody>
      </p:sp>
    </p:spTree>
    <p:extLst>
      <p:ext uri="{BB962C8B-B14F-4D97-AF65-F5344CB8AC3E}">
        <p14:creationId xmlns:p14="http://schemas.microsoft.com/office/powerpoint/2010/main" val="400998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multiple communities that gravitate to one format or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the Matroska/FFV1 format has been greeted with great enthusiasm, and supporting tools are coming into play even before to the completion of the standardization process. In the United States, for example, this format has been adopted by Indiana University, New York Public Library, and several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Meanwhile, the early SAMMA-profile of MXF/JPEG 2000 has been in extensive use at the Library of Congress, the national libraries of Norway and Australia, and Libraries and Archives Canada.  Since the MXF wrapper is in widespread use by broadcasters and the entertainment industry, this has attracted some archives, putting their formatting in sync with applications like digital cinema, which uses both MXF and JPEG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next few years, we all look forward to hearing from adopters of </a:t>
            </a:r>
            <a:r>
              <a:rPr lang="en-US" dirty="0" err="1"/>
              <a:t>Matroska</a:t>
            </a:r>
            <a:r>
              <a:rPr lang="en-US" dirty="0"/>
              <a:t>/FFV1 and MXF.  Our collective experience will improve our understanding of each format's pluses and minuses.</a:t>
            </a:r>
          </a:p>
        </p:txBody>
      </p:sp>
      <p:sp>
        <p:nvSpPr>
          <p:cNvPr id="4" name="Slide Number Placeholder 3"/>
          <p:cNvSpPr>
            <a:spLocks noGrp="1"/>
          </p:cNvSpPr>
          <p:nvPr>
            <p:ph type="sldNum" sz="quarter" idx="10"/>
          </p:nvPr>
        </p:nvSpPr>
        <p:spPr/>
        <p:txBody>
          <a:bodyPr/>
          <a:lstStyle/>
          <a:p>
            <a:fld id="{2C2057E3-7229-9047-8506-EEDB588E6659}" type="slidenum">
              <a:rPr lang="en-US" smtClean="0"/>
              <a:t>28</a:t>
            </a:fld>
            <a:endParaRPr lang="en-US"/>
          </a:p>
        </p:txBody>
      </p:sp>
    </p:spTree>
    <p:extLst>
      <p:ext uri="{BB962C8B-B14F-4D97-AF65-F5344CB8AC3E}">
        <p14:creationId xmlns:p14="http://schemas.microsoft.com/office/powerpoint/2010/main" val="2649144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TC 06 illustrates the point with three illustrative examples with varying levels of payload complexity: </a:t>
            </a:r>
          </a:p>
          <a:p>
            <a:r>
              <a:rPr lang="en-US" sz="1200" kern="1200" dirty="0">
                <a:solidFill>
                  <a:schemeClr val="tx1"/>
                </a:solidFill>
                <a:effectLst/>
                <a:latin typeface="+mn-lt"/>
                <a:ea typeface="+mn-ea"/>
                <a:cs typeface="+mn-cs"/>
              </a:rPr>
              <a:t> - ethnographic footage</a:t>
            </a:r>
          </a:p>
          <a:p>
            <a:r>
              <a:rPr lang="en-US" sz="1200" kern="1200" dirty="0">
                <a:solidFill>
                  <a:schemeClr val="tx1"/>
                </a:solidFill>
                <a:effectLst/>
                <a:latin typeface="+mn-lt"/>
                <a:ea typeface="+mn-ea"/>
                <a:cs typeface="+mn-cs"/>
              </a:rPr>
              <a:t> - edited documentaries</a:t>
            </a:r>
          </a:p>
          <a:p>
            <a:r>
              <a:rPr lang="en-US" sz="1200" kern="1200" dirty="0">
                <a:solidFill>
                  <a:schemeClr val="tx1"/>
                </a:solidFill>
                <a:effectLst/>
                <a:latin typeface="+mn-lt"/>
                <a:ea typeface="+mn-ea"/>
                <a:cs typeface="+mn-cs"/>
              </a:rPr>
              <a:t> - and professional broadcast productions.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29</a:t>
            </a:fld>
            <a:endParaRPr lang="en-US"/>
          </a:p>
        </p:txBody>
      </p:sp>
    </p:spTree>
    <p:extLst>
      <p:ext uri="{BB962C8B-B14F-4D97-AF65-F5344CB8AC3E}">
        <p14:creationId xmlns:p14="http://schemas.microsoft.com/office/powerpoint/2010/main" val="315933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guideline is being published in phases.  This </a:t>
            </a:r>
            <a:r>
              <a:rPr lang="en-US" sz="1200" i="1" kern="1200" dirty="0">
                <a:solidFill>
                  <a:schemeClr val="tx1"/>
                </a:solidFill>
                <a:effectLst/>
                <a:latin typeface="+mn-lt"/>
                <a:ea typeface="+mn-ea"/>
                <a:cs typeface="+mn-cs"/>
              </a:rPr>
              <a:t>first edition</a:t>
            </a:r>
            <a:r>
              <a:rPr lang="en-US" sz="1200" kern="1200" dirty="0">
                <a:solidFill>
                  <a:schemeClr val="tx1"/>
                </a:solidFill>
                <a:effectLst/>
                <a:latin typeface="+mn-lt"/>
                <a:ea typeface="+mn-ea"/>
                <a:cs typeface="+mn-cs"/>
              </a:rPr>
              <a:t> focuses on carrier-based recordings, i.e., videotapes (mostly analogue), with additional historical and contextualizing information.   After we get advice from readers, we will publish a revised version.</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3</a:t>
            </a:fld>
            <a:endParaRPr lang="en-US"/>
          </a:p>
        </p:txBody>
      </p:sp>
    </p:spTree>
    <p:extLst>
      <p:ext uri="{BB962C8B-B14F-4D97-AF65-F5344CB8AC3E}">
        <p14:creationId xmlns:p14="http://schemas.microsoft.com/office/powerpoint/2010/main" val="4095585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box on the right is for ethnographic footage and it shows how TC 06 sketches in the target format options.  </a:t>
            </a:r>
          </a:p>
          <a:p>
            <a:endParaRPr lang="en-US" dirty="0"/>
          </a:p>
          <a:p>
            <a:r>
              <a:rPr lang="en-US" dirty="0"/>
              <a:t>The </a:t>
            </a:r>
            <a:r>
              <a:rPr lang="en-US" i="1" dirty="0"/>
              <a:t>preferred </a:t>
            </a:r>
            <a:r>
              <a:rPr lang="en-US" dirty="0"/>
              <a:t>options at the bottom are Matroska and FFV1, or MXF with either JPEG 2000 or uncompressed picture.</a:t>
            </a:r>
          </a:p>
          <a:p>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30</a:t>
            </a:fld>
            <a:endParaRPr lang="en-US"/>
          </a:p>
        </p:txBody>
      </p:sp>
    </p:spTree>
    <p:extLst>
      <p:ext uri="{BB962C8B-B14F-4D97-AF65-F5344CB8AC3E}">
        <p14:creationId xmlns:p14="http://schemas.microsoft.com/office/powerpoint/2010/main" val="3423511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dedicated, the formats are compared in detailed in an appendix: this is one page of eight.</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31</a:t>
            </a:fld>
            <a:endParaRPr lang="en-US"/>
          </a:p>
        </p:txBody>
      </p:sp>
    </p:spTree>
    <p:extLst>
      <p:ext uri="{BB962C8B-B14F-4D97-AF65-F5344CB8AC3E}">
        <p14:creationId xmlns:p14="http://schemas.microsoft.com/office/powerpoint/2010/main" val="3220771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one isolated example: good detail on how formats carry metadata that declares how many lines are in the picture, the frame rate, and bit depth.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32</a:t>
            </a:fld>
            <a:endParaRPr lang="en-US"/>
          </a:p>
        </p:txBody>
      </p:sp>
    </p:spTree>
    <p:extLst>
      <p:ext uri="{BB962C8B-B14F-4D97-AF65-F5344CB8AC3E}">
        <p14:creationId xmlns:p14="http://schemas.microsoft.com/office/powerpoint/2010/main" val="4029982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Part C of the guideline covers the most common set of videotape formats in archives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sections cover a "format family," in which several related or similar types of videotapes are grouped together.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33</a:t>
            </a:fld>
            <a:endParaRPr lang="en-US"/>
          </a:p>
        </p:txBody>
      </p:sp>
    </p:spTree>
    <p:extLst>
      <p:ext uri="{BB962C8B-B14F-4D97-AF65-F5344CB8AC3E}">
        <p14:creationId xmlns:p14="http://schemas.microsoft.com/office/powerpoint/2010/main" val="3789414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the section on ½-inch Analogue Consumer and Semi-Professional Videocassettes -- written by </a:t>
            </a:r>
            <a:r>
              <a:rPr lang="en-GB" sz="1200" kern="1200" dirty="0">
                <a:solidFill>
                  <a:schemeClr val="tx1"/>
                </a:solidFill>
                <a:effectLst/>
                <a:latin typeface="+mn-lt"/>
                <a:ea typeface="+mn-ea"/>
                <a:cs typeface="+mn-cs"/>
              </a:rPr>
              <a:t>Andrew Pearson from British Library -- </a:t>
            </a:r>
            <a:r>
              <a:rPr lang="en-US" sz="1200" kern="1200" dirty="0">
                <a:solidFill>
                  <a:schemeClr val="tx1"/>
                </a:solidFill>
                <a:effectLst/>
                <a:latin typeface="+mn-lt"/>
                <a:ea typeface="+mn-ea"/>
                <a:cs typeface="+mn-cs"/>
              </a:rPr>
              <a:t>covers the many "family members" listed on this slide, which also provides the dates in which the types were produced.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34</a:t>
            </a:fld>
            <a:endParaRPr lang="en-US"/>
          </a:p>
        </p:txBody>
      </p:sp>
    </p:spTree>
    <p:extLst>
      <p:ext uri="{BB962C8B-B14F-4D97-AF65-F5344CB8AC3E}">
        <p14:creationId xmlns:p14="http://schemas.microsoft.com/office/powerpoint/2010/main" val="303677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another example, the </a:t>
            </a:r>
            <a:r>
              <a:rPr lang="en-US" sz="1200" kern="1200" dirty="0" err="1">
                <a:solidFill>
                  <a:schemeClr val="tx1"/>
                </a:solidFill>
                <a:effectLst/>
                <a:latin typeface="+mn-lt"/>
                <a:ea typeface="+mn-ea"/>
                <a:cs typeface="+mn-cs"/>
              </a:rPr>
              <a:t>Betacam</a:t>
            </a:r>
            <a:r>
              <a:rPr lang="en-US" sz="1200" kern="1200" dirty="0">
                <a:solidFill>
                  <a:schemeClr val="tx1"/>
                </a:solidFill>
                <a:effectLst/>
                <a:latin typeface="+mn-lt"/>
                <a:ea typeface="+mn-ea"/>
                <a:cs typeface="+mn-cs"/>
              </a:rPr>
              <a:t> section describes the multiple </a:t>
            </a:r>
            <a:r>
              <a:rPr lang="en-GB" sz="1200" kern="1200" dirty="0">
                <a:solidFill>
                  <a:schemeClr val="tx1"/>
                </a:solidFill>
                <a:effectLst/>
                <a:latin typeface="+mn-lt"/>
                <a:ea typeface="+mn-ea"/>
                <a:cs typeface="+mn-cs"/>
              </a:rPr>
              <a:t>types on this slide.  There were also </a:t>
            </a:r>
            <a:r>
              <a:rPr lang="en-US" sz="1200" kern="1200" dirty="0">
                <a:solidFill>
                  <a:schemeClr val="tx1"/>
                </a:solidFill>
                <a:effectLst/>
                <a:latin typeface="+mn-lt"/>
                <a:ea typeface="+mn-ea"/>
                <a:cs typeface="+mn-cs"/>
              </a:rPr>
              <a:t>multiple contributors to this section, but the central figure is Ross Garrett </a:t>
            </a:r>
            <a:r>
              <a:rPr lang="en-GB" sz="1200" kern="1200" dirty="0">
                <a:solidFill>
                  <a:schemeClr val="tx1"/>
                </a:solidFill>
                <a:effectLst/>
                <a:latin typeface="+mn-lt"/>
                <a:ea typeface="+mn-ea"/>
                <a:cs typeface="+mn-cs"/>
              </a:rPr>
              <a:t>of Australia's National Film and Sound Archive.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35</a:t>
            </a:fld>
            <a:endParaRPr lang="en-US"/>
          </a:p>
        </p:txBody>
      </p:sp>
    </p:spTree>
    <p:extLst>
      <p:ext uri="{BB962C8B-B14F-4D97-AF65-F5344CB8AC3E}">
        <p14:creationId xmlns:p14="http://schemas.microsoft.com/office/powerpoint/2010/main" val="310505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type gets a write-up: here are the introductory paragraphs for two rather different digital tapes in the Beta family: SX and IMX.</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36</a:t>
            </a:fld>
            <a:endParaRPr lang="en-US"/>
          </a:p>
        </p:txBody>
      </p:sp>
    </p:spTree>
    <p:extLst>
      <p:ext uri="{BB962C8B-B14F-4D97-AF65-F5344CB8AC3E}">
        <p14:creationId xmlns:p14="http://schemas.microsoft.com/office/powerpoint/2010/main" val="699663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section devoted to a videotape-format family includes information that (more or less) follows the pattern shown on this slide. Here, TC 06 tries to serve more than our target reader -- the archive administrator – by providing rich detail for practitioners, at a “near-engineering” level.</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37</a:t>
            </a:fld>
            <a:endParaRPr lang="en-US"/>
          </a:p>
        </p:txBody>
      </p:sp>
    </p:spTree>
    <p:extLst>
      <p:ext uri="{BB962C8B-B14F-4D97-AF65-F5344CB8AC3E}">
        <p14:creationId xmlns:p14="http://schemas.microsoft.com/office/powerpoint/2010/main" val="3284721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here are a few paragraphs that pertain to: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operating a one-inch type C VTR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replacing the capstan on a half-inch open reel player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treating </a:t>
            </a:r>
            <a:r>
              <a:rPr lang="en-US" sz="1200" kern="1200" dirty="0" err="1">
                <a:solidFill>
                  <a:schemeClr val="tx1"/>
                </a:solidFill>
                <a:effectLst/>
                <a:latin typeface="+mn-lt"/>
                <a:ea typeface="+mn-ea"/>
                <a:cs typeface="+mn-cs"/>
              </a:rPr>
              <a:t>mould</a:t>
            </a:r>
            <a:r>
              <a:rPr lang="en-US" sz="1200" kern="1200" dirty="0">
                <a:solidFill>
                  <a:schemeClr val="tx1"/>
                </a:solidFill>
                <a:effectLst/>
                <a:latin typeface="+mn-lt"/>
                <a:ea typeface="+mn-ea"/>
                <a:cs typeface="+mn-cs"/>
              </a:rPr>
              <a:t> on U-</a:t>
            </a:r>
            <a:r>
              <a:rPr lang="en-US" sz="1200" kern="1200" dirty="0" err="1">
                <a:solidFill>
                  <a:schemeClr val="tx1"/>
                </a:solidFill>
                <a:effectLst/>
                <a:latin typeface="+mn-lt"/>
                <a:ea typeface="+mn-ea"/>
                <a:cs typeface="+mn-cs"/>
              </a:rPr>
              <a:t>matic</a:t>
            </a:r>
            <a:r>
              <a:rPr lang="en-US" sz="1200" kern="1200" dirty="0">
                <a:solidFill>
                  <a:schemeClr val="tx1"/>
                </a:solidFill>
                <a:effectLst/>
                <a:latin typeface="+mn-lt"/>
                <a:ea typeface="+mn-ea"/>
                <a:cs typeface="+mn-cs"/>
              </a:rPr>
              <a:t> cassettes.</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38</a:t>
            </a:fld>
            <a:endParaRPr lang="en-US"/>
          </a:p>
        </p:txBody>
      </p:sp>
    </p:spTree>
    <p:extLst>
      <p:ext uri="{BB962C8B-B14F-4D97-AF65-F5344CB8AC3E}">
        <p14:creationId xmlns:p14="http://schemas.microsoft.com/office/powerpoint/2010/main" val="746265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D is a high-level description of the setup and operation of a </a:t>
            </a:r>
            <a:r>
              <a:rPr lang="en-US" sz="1200" kern="1200" dirty="0" err="1">
                <a:solidFill>
                  <a:schemeClr val="tx1"/>
                </a:solidFill>
                <a:effectLst/>
                <a:latin typeface="+mn-lt"/>
                <a:ea typeface="+mn-ea"/>
                <a:cs typeface="+mn-cs"/>
              </a:rPr>
              <a:t>digitisation</a:t>
            </a:r>
            <a:r>
              <a:rPr lang="en-US" sz="1200" kern="1200" dirty="0">
                <a:solidFill>
                  <a:schemeClr val="tx1"/>
                </a:solidFill>
                <a:effectLst/>
                <a:latin typeface="+mn-lt"/>
                <a:ea typeface="+mn-ea"/>
                <a:cs typeface="+mn-cs"/>
              </a:rPr>
              <a:t> facility.</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39</a:t>
            </a:fld>
            <a:endParaRPr lang="en-US"/>
          </a:p>
        </p:txBody>
      </p:sp>
    </p:spTree>
    <p:extLst>
      <p:ext uri="{BB962C8B-B14F-4D97-AF65-F5344CB8AC3E}">
        <p14:creationId xmlns:p14="http://schemas.microsoft.com/office/powerpoint/2010/main" val="46501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Meanwhile, the Technical Committee recognizes that archives are acquiring file-based video recordings and that preservation is an ever-growing problem, and a second edition of TC 06 will come in the future.  In the meantime, some information on born digital video is available in other publications, like this one from the US government FADGI group.</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2057E3-7229-9047-8506-EEDB588E6659}" type="slidenum">
              <a:rPr lang="en-US" smtClean="0"/>
              <a:t>4</a:t>
            </a:fld>
            <a:endParaRPr lang="en-US"/>
          </a:p>
        </p:txBody>
      </p:sp>
    </p:spTree>
    <p:extLst>
      <p:ext uri="{BB962C8B-B14F-4D97-AF65-F5344CB8AC3E}">
        <p14:creationId xmlns:p14="http://schemas.microsoft.com/office/powerpoint/2010/main" val="2706334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information in Part D is intended to support an archive planning or operating a facility of their own.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section is the work of </a:t>
            </a:r>
            <a:r>
              <a:rPr lang="en-GB" sz="1200" kern="1200" dirty="0">
                <a:solidFill>
                  <a:schemeClr val="tx1"/>
                </a:solidFill>
                <a:effectLst/>
                <a:latin typeface="+mn-lt"/>
                <a:ea typeface="+mn-ea"/>
                <a:cs typeface="+mn-cs"/>
              </a:rPr>
              <a:t>Andy Martin from the service provider </a:t>
            </a:r>
            <a:r>
              <a:rPr lang="en-GB" sz="1200" kern="1200" dirty="0" err="1">
                <a:solidFill>
                  <a:schemeClr val="tx1"/>
                </a:solidFill>
                <a:effectLst/>
                <a:latin typeface="+mn-lt"/>
                <a:ea typeface="+mn-ea"/>
                <a:cs typeface="+mn-cs"/>
              </a:rPr>
              <a:t>DAMsmart</a:t>
            </a:r>
            <a:r>
              <a:rPr lang="en-GB" sz="1200" kern="1200" dirty="0">
                <a:solidFill>
                  <a:schemeClr val="tx1"/>
                </a:solidFill>
                <a:effectLst/>
                <a:latin typeface="+mn-lt"/>
                <a:ea typeface="+mn-ea"/>
                <a:cs typeface="+mn-cs"/>
              </a:rPr>
              <a:t> in Canberra, Australia.</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40</a:t>
            </a:fld>
            <a:endParaRPr lang="en-US"/>
          </a:p>
        </p:txBody>
      </p:sp>
    </p:spTree>
    <p:extLst>
      <p:ext uri="{BB962C8B-B14F-4D97-AF65-F5344CB8AC3E}">
        <p14:creationId xmlns:p14="http://schemas.microsoft.com/office/powerpoint/2010/main" val="781331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information is equally important if you outsource work, to help you know what to look for in a proposal from a prospective contractor.  For any operation, you need to know what to monitor as work proceeds.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41</a:t>
            </a:fld>
            <a:endParaRPr lang="en-US"/>
          </a:p>
        </p:txBody>
      </p:sp>
    </p:spTree>
    <p:extLst>
      <p:ext uri="{BB962C8B-B14F-4D97-AF65-F5344CB8AC3E}">
        <p14:creationId xmlns:p14="http://schemas.microsoft.com/office/powerpoint/2010/main" val="168071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 me highlight two segments of part 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recommendations for the technical infrastructure components for a video production facility.  Here's the list of 17 main headings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42</a:t>
            </a:fld>
            <a:endParaRPr lang="en-US"/>
          </a:p>
        </p:txBody>
      </p:sp>
    </p:spTree>
    <p:extLst>
      <p:ext uri="{BB962C8B-B14F-4D97-AF65-F5344CB8AC3E}">
        <p14:creationId xmlns:p14="http://schemas.microsoft.com/office/powerpoint/2010/main" val="712531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are introduced in a table with short explanations for both "factory" and "artisanal" operations.  This row covers some of the gear needed to do a good job when playing back old tapes.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43</a:t>
            </a:fld>
            <a:endParaRPr lang="en-US"/>
          </a:p>
        </p:txBody>
      </p:sp>
    </p:spTree>
    <p:extLst>
      <p:ext uri="{BB962C8B-B14F-4D97-AF65-F5344CB8AC3E}">
        <p14:creationId xmlns:p14="http://schemas.microsoft.com/office/powerpoint/2010/main" val="904689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More detailed explanations follow.  Here's one pertaining to cabling and patch systems used to connect components.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44</a:t>
            </a:fld>
            <a:endParaRPr lang="en-US"/>
          </a:p>
        </p:txBody>
      </p:sp>
    </p:spTree>
    <p:extLst>
      <p:ext uri="{BB962C8B-B14F-4D97-AF65-F5344CB8AC3E}">
        <p14:creationId xmlns:p14="http://schemas.microsoft.com/office/powerpoint/2010/main" val="911680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Worth saying: TC 06 is written in terms of traditional video cabling and interfaces, as if they were permanent.  In fact -- as the frame grabs on this slide prove -- the industry is in the midst of a "networking revolution," continuing the move from tape-based to file-based video recording.  Tomorrow's video infrastructure will be built on information technology, and this section of TC 06 will need a rewrite.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45</a:t>
            </a:fld>
            <a:endParaRPr lang="en-US"/>
          </a:p>
        </p:txBody>
      </p:sp>
    </p:spTree>
    <p:extLst>
      <p:ext uri="{BB962C8B-B14F-4D97-AF65-F5344CB8AC3E}">
        <p14:creationId xmlns:p14="http://schemas.microsoft.com/office/powerpoint/2010/main" val="365346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second topic of special interest is a discussion of quality control (QC).  This begins with a high-level commentary, and subsequently  - - -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46</a:t>
            </a:fld>
            <a:endParaRPr lang="en-US"/>
          </a:p>
        </p:txBody>
      </p:sp>
    </p:spTree>
    <p:extLst>
      <p:ext uri="{BB962C8B-B14F-4D97-AF65-F5344CB8AC3E}">
        <p14:creationId xmlns:p14="http://schemas.microsoft.com/office/powerpoint/2010/main" val="1210912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  discusses automated tools to support QC.  There is a lot of variation here: some are free, some are commercial - -</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47</a:t>
            </a:fld>
            <a:endParaRPr lang="en-US"/>
          </a:p>
        </p:txBody>
      </p:sp>
    </p:spTree>
    <p:extLst>
      <p:ext uri="{BB962C8B-B14F-4D97-AF65-F5344CB8AC3E}">
        <p14:creationId xmlns:p14="http://schemas.microsoft.com/office/powerpoint/2010/main" val="479973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  some depend on the use of specific systems, some do not - -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48</a:t>
            </a:fld>
            <a:endParaRPr lang="en-US"/>
          </a:p>
        </p:txBody>
      </p:sp>
    </p:spTree>
    <p:extLst>
      <p:ext uri="{BB962C8B-B14F-4D97-AF65-F5344CB8AC3E}">
        <p14:creationId xmlns:p14="http://schemas.microsoft.com/office/powerpoint/2010/main" val="959526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 some only look at finished files, some monitor work in progress as well as finished files.  And some inspect a few things, some inspect many.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more information in the guideline, but the IASA Technical Committee is not an independent testing lab and we do not recommend specific products.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49</a:t>
            </a:fld>
            <a:endParaRPr lang="en-US"/>
          </a:p>
        </p:txBody>
      </p:sp>
    </p:spTree>
    <p:extLst>
      <p:ext uri="{BB962C8B-B14F-4D97-AF65-F5344CB8AC3E}">
        <p14:creationId xmlns:p14="http://schemas.microsoft.com/office/powerpoint/2010/main" val="71127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intended audience for the IASA guideline is someone like an archive administrator, technically sophisticated but not an engineer, someone who manages an in-house operation or who selects and manages external contractors.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5</a:t>
            </a:fld>
            <a:endParaRPr lang="en-US"/>
          </a:p>
        </p:txBody>
      </p:sp>
    </p:spTree>
    <p:extLst>
      <p:ext uri="{BB962C8B-B14F-4D97-AF65-F5344CB8AC3E}">
        <p14:creationId xmlns:p14="http://schemas.microsoft.com/office/powerpoint/2010/main" val="107004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listed the QC tools we were able to identify.  Several are products specifically developed to support preservation.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50</a:t>
            </a:fld>
            <a:endParaRPr lang="en-US"/>
          </a:p>
        </p:txBody>
      </p:sp>
    </p:spTree>
    <p:extLst>
      <p:ext uri="{BB962C8B-B14F-4D97-AF65-F5344CB8AC3E}">
        <p14:creationId xmlns:p14="http://schemas.microsoft.com/office/powerpoint/2010/main" val="479951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Several other tools were developed to support ongoing production, usually in a professional context, but these can also be effectively used to support preservation.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51</a:t>
            </a:fld>
            <a:endParaRPr lang="en-US"/>
          </a:p>
        </p:txBody>
      </p:sp>
    </p:spTree>
    <p:extLst>
      <p:ext uri="{BB962C8B-B14F-4D97-AF65-F5344CB8AC3E}">
        <p14:creationId xmlns:p14="http://schemas.microsoft.com/office/powerpoint/2010/main" val="859638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 -- that is enough for today!  I hope this gives you a sense of what IASA-TC 06 covers.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named a few contributors already: here is the complete list.  The IASA TC offers its heartfelt thanks to these many volunteers!</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52</a:t>
            </a:fld>
            <a:endParaRPr lang="en-US"/>
          </a:p>
        </p:txBody>
      </p:sp>
    </p:spTree>
    <p:extLst>
      <p:ext uri="{BB962C8B-B14F-4D97-AF65-F5344CB8AC3E}">
        <p14:creationId xmlns:p14="http://schemas.microsoft.com/office/powerpoint/2010/main" val="46484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want to improve this first edition of TC 06.  Please send us a note to help us fill in omissions and correct errors. Send comments to the chair of the IASA Technical Committee: Lars </a:t>
            </a:r>
            <a:r>
              <a:rPr lang="en-GB" sz="1200" kern="1200" dirty="0" err="1">
                <a:solidFill>
                  <a:schemeClr val="tx1"/>
                </a:solidFill>
                <a:effectLst/>
                <a:latin typeface="+mn-lt"/>
                <a:ea typeface="+mn-ea"/>
                <a:cs typeface="+mn-cs"/>
              </a:rPr>
              <a:t>Gaustad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lars.gaustad@nb.no</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Thank you for your interest.</a:t>
            </a:r>
            <a:r>
              <a:rPr lang="en-US" dirty="0">
                <a:effectLst/>
              </a:rPr>
              <a:t> </a:t>
            </a:r>
            <a:endParaRPr lang="en-US" dirty="0"/>
          </a:p>
        </p:txBody>
      </p:sp>
      <p:sp>
        <p:nvSpPr>
          <p:cNvPr id="4" name="Slide Number Placeholder 3"/>
          <p:cNvSpPr>
            <a:spLocks noGrp="1"/>
          </p:cNvSpPr>
          <p:nvPr>
            <p:ph type="sldNum" sz="quarter" idx="5"/>
          </p:nvPr>
        </p:nvSpPr>
        <p:spPr/>
        <p:txBody>
          <a:bodyPr/>
          <a:lstStyle/>
          <a:p>
            <a:fld id="{2C2057E3-7229-9047-8506-EEDB588E6659}" type="slidenum">
              <a:rPr lang="en-US" smtClean="0"/>
              <a:t>53</a:t>
            </a:fld>
            <a:endParaRPr lang="en-US"/>
          </a:p>
        </p:txBody>
      </p:sp>
    </p:spTree>
    <p:extLst>
      <p:ext uri="{BB962C8B-B14F-4D97-AF65-F5344CB8AC3E}">
        <p14:creationId xmlns:p14="http://schemas.microsoft.com/office/powerpoint/2010/main" val="161453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edition begins with an introduction and ends with a bibliography.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6</a:t>
            </a:fld>
            <a:endParaRPr lang="en-US"/>
          </a:p>
        </p:txBody>
      </p:sp>
    </p:spTree>
    <p:extLst>
      <p:ext uri="{BB962C8B-B14F-4D97-AF65-F5344CB8AC3E}">
        <p14:creationId xmlns:p14="http://schemas.microsoft.com/office/powerpoint/2010/main" val="163091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Parts B, C, and D contain the most substantive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 B answers the question "what is video" and discusses digital preservation target formats.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 C discusses carriers -- specifically, six videotape "format families."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 D concerns planning and setting up a </a:t>
            </a:r>
            <a:r>
              <a:rPr lang="en-US" sz="1200" kern="1200" dirty="0" err="1">
                <a:solidFill>
                  <a:schemeClr val="tx1"/>
                </a:solidFill>
                <a:effectLst/>
                <a:latin typeface="+mn-lt"/>
                <a:ea typeface="+mn-ea"/>
                <a:cs typeface="+mn-cs"/>
              </a:rPr>
              <a:t>digitisation</a:t>
            </a:r>
            <a:r>
              <a:rPr lang="en-US" sz="1200" kern="1200" dirty="0">
                <a:solidFill>
                  <a:schemeClr val="tx1"/>
                </a:solidFill>
                <a:effectLst/>
                <a:latin typeface="+mn-lt"/>
                <a:ea typeface="+mn-ea"/>
                <a:cs typeface="+mn-cs"/>
              </a:rPr>
              <a:t> facility, with a look at selected aspects of production workflows.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7</a:t>
            </a:fld>
            <a:endParaRPr lang="en-US"/>
          </a:p>
        </p:txBody>
      </p:sp>
    </p:spTree>
    <p:extLst>
      <p:ext uri="{BB962C8B-B14F-4D97-AF65-F5344CB8AC3E}">
        <p14:creationId xmlns:p14="http://schemas.microsoft.com/office/powerpoint/2010/main" val="34600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three sections in part B provides an overview of the complexities of the video signal. In contrast to the relatively simple types of </a:t>
            </a:r>
            <a:r>
              <a:rPr lang="en-US" sz="1200" i="1" kern="1200" dirty="0">
                <a:solidFill>
                  <a:schemeClr val="tx1"/>
                </a:solidFill>
                <a:effectLst/>
                <a:latin typeface="+mn-lt"/>
                <a:ea typeface="+mn-ea"/>
                <a:cs typeface="+mn-cs"/>
              </a:rPr>
              <a:t>audio</a:t>
            </a:r>
            <a:r>
              <a:rPr lang="en-US" sz="1200" kern="1200" dirty="0">
                <a:solidFill>
                  <a:schemeClr val="tx1"/>
                </a:solidFill>
                <a:effectLst/>
                <a:latin typeface="+mn-lt"/>
                <a:ea typeface="+mn-ea"/>
                <a:cs typeface="+mn-cs"/>
              </a:rPr>
              <a:t> signals discussed in IASA-TC 04, the video signal is far more complex.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8</a:t>
            </a:fld>
            <a:endParaRPr lang="en-US"/>
          </a:p>
        </p:txBody>
      </p:sp>
    </p:spTree>
    <p:extLst>
      <p:ext uri="{BB962C8B-B14F-4D97-AF65-F5344CB8AC3E}">
        <p14:creationId xmlns:p14="http://schemas.microsoft.com/office/powerpoint/2010/main" val="154955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an example: in order to get a picture to appear on a television screen, the video signal must include special coding that instructs the playback system on how to synchronize the picture elements: lines, fields, frames, and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data.</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C2057E3-7229-9047-8506-EEDB588E6659}" type="slidenum">
              <a:rPr lang="en-US" smtClean="0"/>
              <a:t>9</a:t>
            </a:fld>
            <a:endParaRPr lang="en-US"/>
          </a:p>
        </p:txBody>
      </p:sp>
    </p:spTree>
    <p:extLst>
      <p:ext uri="{BB962C8B-B14F-4D97-AF65-F5344CB8AC3E}">
        <p14:creationId xmlns:p14="http://schemas.microsoft.com/office/powerpoint/2010/main" val="388883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B865B-9B7C-E645-AD45-B7DD5C46B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A2B4DE9-8EB6-AF40-9854-C902494F9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EAA8027-CCBF-B245-B7A1-E2E878B40698}"/>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5" name="Footer Placeholder 4">
            <a:extLst>
              <a:ext uri="{FF2B5EF4-FFF2-40B4-BE49-F238E27FC236}">
                <a16:creationId xmlns="" xmlns:a16="http://schemas.microsoft.com/office/drawing/2014/main" id="{310CBCB5-96E5-9243-A92D-A906F6EEE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8E4AD4-0247-454C-BE99-321A5AC1F013}"/>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421861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181642-14FF-DF40-8997-78747CF223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662126-8B55-5040-A7A0-251AF490D2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A1EE323-6A68-624F-856B-169C39A2BCF3}"/>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5" name="Footer Placeholder 4">
            <a:extLst>
              <a:ext uri="{FF2B5EF4-FFF2-40B4-BE49-F238E27FC236}">
                <a16:creationId xmlns="" xmlns:a16="http://schemas.microsoft.com/office/drawing/2014/main" id="{BF0E5389-8541-E941-BC34-782EDD92F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CE3631-8D41-5E42-A68E-C67AF2DCAE62}"/>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38662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F6EFA68-34A6-3D43-84E6-19D2B28AEF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0FBFD07-AE0B-E64C-BA77-5A654629CA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45A31C-ACFC-A449-894D-7B4DACCF95F9}"/>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5" name="Footer Placeholder 4">
            <a:extLst>
              <a:ext uri="{FF2B5EF4-FFF2-40B4-BE49-F238E27FC236}">
                <a16:creationId xmlns="" xmlns:a16="http://schemas.microsoft.com/office/drawing/2014/main" id="{BCB5576D-6993-1C4F-95C0-33B90064C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2BAD9A-7EF7-7849-9B22-229C85DA74B8}"/>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322423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AB2ADE-6821-964E-A1F9-8219C58D7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31BDBA-1425-5F4D-8081-1082A1A8D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E7EDA1-621B-7646-B333-C2688F2E99CD}"/>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5" name="Footer Placeholder 4">
            <a:extLst>
              <a:ext uri="{FF2B5EF4-FFF2-40B4-BE49-F238E27FC236}">
                <a16:creationId xmlns="" xmlns:a16="http://schemas.microsoft.com/office/drawing/2014/main" id="{6BDB0BEE-6C4B-DF4E-B7CD-A6132FAE1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6C8348-89B7-D143-8624-97477D094392}"/>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166076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96E5-F8DF-1D42-B21A-B3F6BAABB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008D52-BC28-4544-A53C-2453E0EE27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7ACF7D4-3341-3E44-AD09-0AD58BB2B985}"/>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5" name="Footer Placeholder 4">
            <a:extLst>
              <a:ext uri="{FF2B5EF4-FFF2-40B4-BE49-F238E27FC236}">
                <a16:creationId xmlns="" xmlns:a16="http://schemas.microsoft.com/office/drawing/2014/main" id="{929CBF52-0B6B-5C43-BFB2-02A6BEC50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6ECA20A-7ECC-034F-A8C0-A900163E1B01}"/>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273442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72202-D617-044E-BDD4-4C98C9225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11C2AE-2A53-7844-BEFA-0B472A665F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038BB86-9E76-D54E-9CC5-5962207ABB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825E9A2-66A3-624D-A39A-4217E172BA87}"/>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6" name="Footer Placeholder 5">
            <a:extLst>
              <a:ext uri="{FF2B5EF4-FFF2-40B4-BE49-F238E27FC236}">
                <a16:creationId xmlns="" xmlns:a16="http://schemas.microsoft.com/office/drawing/2014/main" id="{68F99724-9E59-B446-94B2-5CA7B1C34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4D3A0F3-77CA-4B49-B099-BFFB5A30208B}"/>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194276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F1523-1C6D-5744-91AD-91DFE23DCD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F7B3C28-160E-0944-A187-8F0476210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3ACBFBA-0237-B04E-87D3-E471B2DE76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4E4B0E1-7A4A-3A42-A2D8-4F27CBC3D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331CEA0-1E5A-C842-9967-22D2BF4826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2F8F03-066C-3A43-942B-6F4F9EFDF84B}"/>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8" name="Footer Placeholder 7">
            <a:extLst>
              <a:ext uri="{FF2B5EF4-FFF2-40B4-BE49-F238E27FC236}">
                <a16:creationId xmlns="" xmlns:a16="http://schemas.microsoft.com/office/drawing/2014/main" id="{0D66CCF0-B60B-9947-A978-2AC36036D0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4E9D7D8-0C71-A943-90F9-8C2BD8DA27B8}"/>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178116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503B3-D0EE-9143-BA82-BC9AEF18A1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058162F-C33B-2244-A004-C6A9DA914185}"/>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4" name="Footer Placeholder 3">
            <a:extLst>
              <a:ext uri="{FF2B5EF4-FFF2-40B4-BE49-F238E27FC236}">
                <a16:creationId xmlns="" xmlns:a16="http://schemas.microsoft.com/office/drawing/2014/main" id="{B02F4DBC-D882-CB49-A589-9413E62174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6519C02-468C-BE4E-86A4-C7C9F195776B}"/>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172656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7F695F-7615-6942-980E-111B52DB89C7}"/>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3" name="Footer Placeholder 2">
            <a:extLst>
              <a:ext uri="{FF2B5EF4-FFF2-40B4-BE49-F238E27FC236}">
                <a16:creationId xmlns="" xmlns:a16="http://schemas.microsoft.com/office/drawing/2014/main" id="{8764946F-3C13-F04B-ADD4-E724A703F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47E8C79-74F5-E84B-9C8D-A1B5334793B4}"/>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28737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7228A3-B93F-7C4F-8EF1-5E45F5249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14E2F28-05AE-1342-891F-6E7F0E86E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FA880B8-054D-A542-97B4-300825299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B29EA5E-514D-D64A-9443-0CA627A1AAF2}"/>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6" name="Footer Placeholder 5">
            <a:extLst>
              <a:ext uri="{FF2B5EF4-FFF2-40B4-BE49-F238E27FC236}">
                <a16:creationId xmlns="" xmlns:a16="http://schemas.microsoft.com/office/drawing/2014/main" id="{9B032AB1-83F8-8E43-B003-3A177D941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8B137A-CF04-A642-A29B-AC77961786FF}"/>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119954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00EBD-5E07-574A-9F02-E17244F28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DAD3D32-8A40-BD49-847C-EA00AC03F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B3C51D0-B977-D946-B800-3EB5D4709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C089E99-23A6-8046-A252-B854701EA3FE}"/>
              </a:ext>
            </a:extLst>
          </p:cNvPr>
          <p:cNvSpPr>
            <a:spLocks noGrp="1"/>
          </p:cNvSpPr>
          <p:nvPr>
            <p:ph type="dt" sz="half" idx="10"/>
          </p:nvPr>
        </p:nvSpPr>
        <p:spPr/>
        <p:txBody>
          <a:bodyPr/>
          <a:lstStyle/>
          <a:p>
            <a:fld id="{4FFF2E49-83F1-2A40-8196-37CBB892E7D8}" type="datetimeFigureOut">
              <a:rPr lang="en-US" smtClean="0"/>
              <a:t>10/22/2018</a:t>
            </a:fld>
            <a:endParaRPr lang="en-US"/>
          </a:p>
        </p:txBody>
      </p:sp>
      <p:sp>
        <p:nvSpPr>
          <p:cNvPr id="6" name="Footer Placeholder 5">
            <a:extLst>
              <a:ext uri="{FF2B5EF4-FFF2-40B4-BE49-F238E27FC236}">
                <a16:creationId xmlns="" xmlns:a16="http://schemas.microsoft.com/office/drawing/2014/main" id="{9E655BA5-D294-774C-9E38-2B9DE19F4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B2E391-78F7-3647-AD48-F2349D3AE01C}"/>
              </a:ext>
            </a:extLst>
          </p:cNvPr>
          <p:cNvSpPr>
            <a:spLocks noGrp="1"/>
          </p:cNvSpPr>
          <p:nvPr>
            <p:ph type="sldNum" sz="quarter" idx="12"/>
          </p:nvPr>
        </p:nvSpPr>
        <p:spPr/>
        <p:txBody>
          <a:bodyPr/>
          <a:lstStyle/>
          <a:p>
            <a:fld id="{A49108BF-7FC2-E744-82EC-774937E0DE77}" type="slidenum">
              <a:rPr lang="en-US" smtClean="0"/>
              <a:t>‹#›</a:t>
            </a:fld>
            <a:endParaRPr lang="en-US"/>
          </a:p>
        </p:txBody>
      </p:sp>
    </p:spTree>
    <p:extLst>
      <p:ext uri="{BB962C8B-B14F-4D97-AF65-F5344CB8AC3E}">
        <p14:creationId xmlns:p14="http://schemas.microsoft.com/office/powerpoint/2010/main" val="217333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403CA3C-EEEF-AF47-A1B6-2F55697B7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51C62E9-86E9-3A45-A3CA-48E3BC05C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C33E2F-C528-E440-A91D-6DBB21FE6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F2E49-83F1-2A40-8196-37CBB892E7D8}" type="datetimeFigureOut">
              <a:rPr lang="en-US" smtClean="0"/>
              <a:t>10/22/2018</a:t>
            </a:fld>
            <a:endParaRPr lang="en-US"/>
          </a:p>
        </p:txBody>
      </p:sp>
      <p:sp>
        <p:nvSpPr>
          <p:cNvPr id="5" name="Footer Placeholder 4">
            <a:extLst>
              <a:ext uri="{FF2B5EF4-FFF2-40B4-BE49-F238E27FC236}">
                <a16:creationId xmlns="" xmlns:a16="http://schemas.microsoft.com/office/drawing/2014/main" id="{94FFA818-5BE6-1F40-A3B0-C71F9659F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E898F73-A039-BC4F-9345-C45D4960D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108BF-7FC2-E744-82EC-774937E0DE77}" type="slidenum">
              <a:rPr lang="en-US" smtClean="0"/>
              <a:t>‹#›</a:t>
            </a:fld>
            <a:endParaRPr lang="en-US"/>
          </a:p>
        </p:txBody>
      </p:sp>
    </p:spTree>
    <p:extLst>
      <p:ext uri="{BB962C8B-B14F-4D97-AF65-F5344CB8AC3E}">
        <p14:creationId xmlns:p14="http://schemas.microsoft.com/office/powerpoint/2010/main" val="27406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support.google.com/youtube/answer/2734698" TargetMode="External"/><Relationship Id="rId3" Type="http://schemas.openxmlformats.org/officeDocument/2006/relationships/image" Target="../media/image25.jpeg"/><Relationship Id="rId7" Type="http://schemas.openxmlformats.org/officeDocument/2006/relationships/hyperlink" Target="https://www.w3.org/TR/webvtt1/"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madfileformatscience.garymcgath.com/2016/03/16/"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digitizationguidelines.gov/guidelines/video_bornDigital.html" TargetMode="Externa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lars.gaustad@nb.no"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A48F45-0A81-F042-AD87-4A97A9A4FE1F}"/>
              </a:ext>
            </a:extLst>
          </p:cNvPr>
          <p:cNvSpPr>
            <a:spLocks noGrp="1"/>
          </p:cNvSpPr>
          <p:nvPr>
            <p:ph type="ctrTitle"/>
          </p:nvPr>
        </p:nvSpPr>
        <p:spPr/>
        <p:txBody>
          <a:bodyPr>
            <a:normAutofit fontScale="90000"/>
          </a:bodyPr>
          <a:lstStyle/>
          <a:p>
            <a:r>
              <a:rPr lang="en-US" sz="5300" b="1" dirty="0" smtClean="0"/>
              <a:t>IASA-TC 06 </a:t>
            </a:r>
            <a:br>
              <a:rPr lang="en-US" sz="5300" b="1" dirty="0" smtClean="0"/>
            </a:br>
            <a:r>
              <a:rPr lang="en-US" sz="5300" b="1" dirty="0" smtClean="0"/>
              <a:t>Video Preservation Guidelines</a:t>
            </a:r>
            <a:r>
              <a:rPr lang="en-US" sz="5300" b="1" dirty="0"/>
              <a:t/>
            </a:r>
            <a:br>
              <a:rPr lang="en-US" sz="5300" b="1" dirty="0"/>
            </a:br>
            <a:r>
              <a:rPr lang="en-US" sz="2700" b="1" dirty="0"/>
              <a:t>https://www.iasa-web.org/tc06/guidelines-preservation-video-recordings</a:t>
            </a:r>
            <a:r>
              <a:rPr lang="en-US" sz="4000" dirty="0"/>
              <a:t/>
            </a:r>
            <a:br>
              <a:rPr lang="en-US" sz="4000" dirty="0"/>
            </a:br>
            <a:r>
              <a:rPr lang="en-US" sz="4000" dirty="0"/>
              <a:t>Overview of the First Edition</a:t>
            </a:r>
            <a:r>
              <a:rPr lang="en-US" dirty="0">
                <a:effectLst/>
              </a:rPr>
              <a:t> </a:t>
            </a:r>
            <a:endParaRPr lang="en-US" dirty="0"/>
          </a:p>
        </p:txBody>
      </p:sp>
      <p:sp>
        <p:nvSpPr>
          <p:cNvPr id="3" name="Subtitle 2">
            <a:extLst>
              <a:ext uri="{FF2B5EF4-FFF2-40B4-BE49-F238E27FC236}">
                <a16:creationId xmlns="" xmlns:a16="http://schemas.microsoft.com/office/drawing/2014/main" id="{38D11924-17D8-254E-9E54-42967135CB18}"/>
              </a:ext>
            </a:extLst>
          </p:cNvPr>
          <p:cNvSpPr>
            <a:spLocks noGrp="1"/>
          </p:cNvSpPr>
          <p:nvPr>
            <p:ph type="subTitle" idx="1"/>
          </p:nvPr>
        </p:nvSpPr>
        <p:spPr>
          <a:xfrm>
            <a:off x="1524000" y="3602038"/>
            <a:ext cx="9144000" cy="2273468"/>
          </a:xfrm>
        </p:spPr>
        <p:txBody>
          <a:bodyPr>
            <a:normAutofit/>
          </a:bodyPr>
          <a:lstStyle/>
          <a:p>
            <a:r>
              <a:rPr lang="en-US" dirty="0" smtClean="0"/>
              <a:t>Carl Fleischhauer and Lars Gaustad</a:t>
            </a:r>
            <a:endParaRPr lang="en-US" dirty="0"/>
          </a:p>
          <a:p>
            <a:r>
              <a:rPr lang="en-US" dirty="0"/>
              <a:t>IASA Technical Committee</a:t>
            </a:r>
          </a:p>
          <a:p>
            <a:r>
              <a:rPr lang="en-US" sz="2000" i="1" dirty="0" smtClean="0"/>
              <a:t>NoTimeToWait3</a:t>
            </a:r>
          </a:p>
          <a:p>
            <a:r>
              <a:rPr lang="en-US" sz="2000" i="1" dirty="0" smtClean="0"/>
              <a:t>BFI Southbank, London, October 25</a:t>
            </a:r>
            <a:r>
              <a:rPr lang="en-US" sz="2000" i="1" baseline="30000" dirty="0" smtClean="0"/>
              <a:t>th</a:t>
            </a:r>
            <a:r>
              <a:rPr lang="en-US" sz="2000" i="1" dirty="0" smtClean="0"/>
              <a:t> 2018</a:t>
            </a:r>
            <a:endParaRPr lang="en-US" sz="2000" i="1" dirty="0"/>
          </a:p>
          <a:p>
            <a:endParaRPr lang="en-US" sz="1600" i="1" dirty="0"/>
          </a:p>
        </p:txBody>
      </p:sp>
    </p:spTree>
    <p:extLst>
      <p:ext uri="{BB962C8B-B14F-4D97-AF65-F5344CB8AC3E}">
        <p14:creationId xmlns:p14="http://schemas.microsoft.com/office/powerpoint/2010/main" val="202924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2938D53-0C04-CD4F-8DDE-79980CF45005}"/>
              </a:ext>
            </a:extLst>
          </p:cNvPr>
          <p:cNvPicPr>
            <a:picLocks noChangeAspect="1"/>
          </p:cNvPicPr>
          <p:nvPr/>
        </p:nvPicPr>
        <p:blipFill>
          <a:blip r:embed="rId3"/>
          <a:stretch>
            <a:fillRect/>
          </a:stretch>
        </p:blipFill>
        <p:spPr>
          <a:xfrm>
            <a:off x="0" y="335280"/>
            <a:ext cx="12192000" cy="6187440"/>
          </a:xfrm>
          <a:prstGeom prst="rect">
            <a:avLst/>
          </a:prstGeom>
        </p:spPr>
      </p:pic>
    </p:spTree>
    <p:extLst>
      <p:ext uri="{BB962C8B-B14F-4D97-AF65-F5344CB8AC3E}">
        <p14:creationId xmlns:p14="http://schemas.microsoft.com/office/powerpoint/2010/main" val="96580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E69198E-C9E3-C745-B073-F05DD3729A8E}"/>
              </a:ext>
            </a:extLst>
          </p:cNvPr>
          <p:cNvPicPr>
            <a:picLocks noChangeAspect="1"/>
          </p:cNvPicPr>
          <p:nvPr/>
        </p:nvPicPr>
        <p:blipFill>
          <a:blip r:embed="rId3"/>
          <a:stretch>
            <a:fillRect/>
          </a:stretch>
        </p:blipFill>
        <p:spPr>
          <a:xfrm rot="21038609">
            <a:off x="1400998" y="416864"/>
            <a:ext cx="3578971" cy="3732669"/>
          </a:xfrm>
          <a:prstGeom prst="rect">
            <a:avLst/>
          </a:prstGeom>
          <a:ln w="38100">
            <a:solidFill>
              <a:schemeClr val="accent2">
                <a:lumMod val="75000"/>
              </a:schemeClr>
            </a:solidFill>
          </a:ln>
        </p:spPr>
      </p:pic>
      <p:pic>
        <p:nvPicPr>
          <p:cNvPr id="7" name="Picture 6">
            <a:extLst>
              <a:ext uri="{FF2B5EF4-FFF2-40B4-BE49-F238E27FC236}">
                <a16:creationId xmlns="" xmlns:a16="http://schemas.microsoft.com/office/drawing/2014/main" id="{26920588-865C-834D-95D4-5B9AB65065B1}"/>
              </a:ext>
            </a:extLst>
          </p:cNvPr>
          <p:cNvPicPr>
            <a:picLocks noChangeAspect="1"/>
          </p:cNvPicPr>
          <p:nvPr/>
        </p:nvPicPr>
        <p:blipFill>
          <a:blip r:embed="rId4"/>
          <a:stretch>
            <a:fillRect/>
          </a:stretch>
        </p:blipFill>
        <p:spPr>
          <a:xfrm rot="21026400">
            <a:off x="4047405" y="3715597"/>
            <a:ext cx="6944038" cy="2298782"/>
          </a:xfrm>
          <a:prstGeom prst="rect">
            <a:avLst/>
          </a:prstGeom>
          <a:ln w="38100">
            <a:solidFill>
              <a:srgbClr val="00B050"/>
            </a:solidFill>
          </a:ln>
        </p:spPr>
      </p:pic>
      <p:sp>
        <p:nvSpPr>
          <p:cNvPr id="8" name="TextBox 7">
            <a:extLst>
              <a:ext uri="{FF2B5EF4-FFF2-40B4-BE49-F238E27FC236}">
                <a16:creationId xmlns="" xmlns:a16="http://schemas.microsoft.com/office/drawing/2014/main" id="{2812BE65-71F1-FD49-9D44-742EE082E00F}"/>
              </a:ext>
            </a:extLst>
          </p:cNvPr>
          <p:cNvSpPr txBox="1"/>
          <p:nvPr/>
        </p:nvSpPr>
        <p:spPr>
          <a:xfrm>
            <a:off x="5244662" y="1491165"/>
            <a:ext cx="4225158" cy="1138773"/>
          </a:xfrm>
          <a:prstGeom prst="rect">
            <a:avLst/>
          </a:prstGeom>
          <a:noFill/>
        </p:spPr>
        <p:txBody>
          <a:bodyPr wrap="square" rtlCol="0">
            <a:spAutoFit/>
          </a:bodyPr>
          <a:lstStyle/>
          <a:p>
            <a:r>
              <a:rPr lang="en-US" dirty="0"/>
              <a:t>Interlacing</a:t>
            </a:r>
          </a:p>
          <a:p>
            <a:endParaRPr lang="en-US" dirty="0"/>
          </a:p>
          <a:p>
            <a:r>
              <a:rPr lang="en-US" dirty="0" err="1"/>
              <a:t>Colour</a:t>
            </a:r>
            <a:r>
              <a:rPr lang="en-US" dirty="0"/>
              <a:t>-under </a:t>
            </a:r>
          </a:p>
          <a:p>
            <a:r>
              <a:rPr lang="en-US" sz="1400" dirty="0"/>
              <a:t>    text paragraph from TC 06 section on U-</a:t>
            </a:r>
            <a:r>
              <a:rPr lang="en-US" sz="1400" dirty="0" err="1"/>
              <a:t>matic</a:t>
            </a:r>
            <a:r>
              <a:rPr lang="en-US" sz="1400" dirty="0"/>
              <a:t> tapes</a:t>
            </a:r>
            <a:endParaRPr lang="en-US" dirty="0"/>
          </a:p>
        </p:txBody>
      </p:sp>
    </p:spTree>
    <p:extLst>
      <p:ext uri="{BB962C8B-B14F-4D97-AF65-F5344CB8AC3E}">
        <p14:creationId xmlns:p14="http://schemas.microsoft.com/office/powerpoint/2010/main" val="4405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DACC1D9-FBF5-B347-A3ED-53D4B5DE7C80}"/>
              </a:ext>
            </a:extLst>
          </p:cNvPr>
          <p:cNvPicPr>
            <a:picLocks noChangeAspect="1"/>
          </p:cNvPicPr>
          <p:nvPr/>
        </p:nvPicPr>
        <p:blipFill>
          <a:blip r:embed="rId3"/>
          <a:stretch>
            <a:fillRect/>
          </a:stretch>
        </p:blipFill>
        <p:spPr>
          <a:xfrm>
            <a:off x="581578" y="137948"/>
            <a:ext cx="5461876" cy="2884205"/>
          </a:xfrm>
          <a:prstGeom prst="rect">
            <a:avLst/>
          </a:prstGeom>
        </p:spPr>
      </p:pic>
      <p:pic>
        <p:nvPicPr>
          <p:cNvPr id="5" name="Picture 4">
            <a:extLst>
              <a:ext uri="{FF2B5EF4-FFF2-40B4-BE49-F238E27FC236}">
                <a16:creationId xmlns="" xmlns:a16="http://schemas.microsoft.com/office/drawing/2014/main" id="{2A70FD9B-3356-6E41-B363-3D84163FCCF0}"/>
              </a:ext>
            </a:extLst>
          </p:cNvPr>
          <p:cNvPicPr>
            <a:picLocks noChangeAspect="1"/>
          </p:cNvPicPr>
          <p:nvPr/>
        </p:nvPicPr>
        <p:blipFill rotWithShape="1">
          <a:blip r:embed="rId4"/>
          <a:srcRect t="4175"/>
          <a:stretch/>
        </p:blipFill>
        <p:spPr>
          <a:xfrm>
            <a:off x="634128" y="2816775"/>
            <a:ext cx="5524938" cy="3720661"/>
          </a:xfrm>
          <a:prstGeom prst="rect">
            <a:avLst/>
          </a:prstGeom>
        </p:spPr>
      </p:pic>
      <p:sp>
        <p:nvSpPr>
          <p:cNvPr id="6" name="TextBox 5">
            <a:extLst>
              <a:ext uri="{FF2B5EF4-FFF2-40B4-BE49-F238E27FC236}">
                <a16:creationId xmlns="" xmlns:a16="http://schemas.microsoft.com/office/drawing/2014/main" id="{862AECE4-ECB0-1A4E-BDD7-73DF222C0984}"/>
              </a:ext>
            </a:extLst>
          </p:cNvPr>
          <p:cNvSpPr txBox="1"/>
          <p:nvPr/>
        </p:nvSpPr>
        <p:spPr>
          <a:xfrm rot="350848">
            <a:off x="6890842" y="398426"/>
            <a:ext cx="4606010" cy="5878532"/>
          </a:xfrm>
          <a:prstGeom prst="rect">
            <a:avLst/>
          </a:prstGeom>
          <a:noFill/>
          <a:ln w="38100">
            <a:solidFill>
              <a:srgbClr val="00B050"/>
            </a:solidFill>
          </a:ln>
        </p:spPr>
        <p:txBody>
          <a:bodyPr wrap="square" rtlCol="0">
            <a:spAutoFit/>
          </a:bodyPr>
          <a:lstStyle/>
          <a:p>
            <a:r>
              <a:rPr lang="en-US" sz="2400" dirty="0"/>
              <a:t>Broadcast specifications, rules, and related standards are (or have been) set by the following bodies (and there are more!)</a:t>
            </a:r>
          </a:p>
          <a:p>
            <a:endParaRPr lang="en-US" sz="2000" dirty="0"/>
          </a:p>
          <a:p>
            <a:r>
              <a:rPr lang="en-US" sz="2000" dirty="0"/>
              <a:t>UNITED STATES (and elsewhere)</a:t>
            </a:r>
          </a:p>
          <a:p>
            <a:pPr marL="285750" indent="-285750">
              <a:buFont typeface="Arial" panose="020B0604020202020204" pitchFamily="34" charset="0"/>
              <a:buChar char="•"/>
            </a:pPr>
            <a:r>
              <a:rPr lang="en-US" sz="2000" dirty="0"/>
              <a:t>FCC </a:t>
            </a:r>
          </a:p>
          <a:p>
            <a:pPr marL="285750" indent="-285750">
              <a:buFont typeface="Arial" panose="020B0604020202020204" pitchFamily="34" charset="0"/>
              <a:buChar char="•"/>
            </a:pPr>
            <a:r>
              <a:rPr lang="en-US" sz="2000" dirty="0"/>
              <a:t>SMPTE</a:t>
            </a:r>
          </a:p>
          <a:p>
            <a:pPr marL="285750" indent="-285750">
              <a:buFont typeface="Arial" panose="020B0604020202020204" pitchFamily="34" charset="0"/>
              <a:buChar char="•"/>
            </a:pPr>
            <a:r>
              <a:rPr lang="en-US" sz="2000" dirty="0"/>
              <a:t>NTSC</a:t>
            </a:r>
          </a:p>
          <a:p>
            <a:pPr marL="285750" indent="-285750">
              <a:buFont typeface="Arial" panose="020B0604020202020204" pitchFamily="34" charset="0"/>
              <a:buChar char="•"/>
            </a:pPr>
            <a:r>
              <a:rPr lang="en-US" sz="2000" dirty="0"/>
              <a:t>EIA</a:t>
            </a:r>
          </a:p>
          <a:p>
            <a:pPr marL="285750" indent="-285750">
              <a:buFont typeface="Arial" panose="020B0604020202020204" pitchFamily="34" charset="0"/>
              <a:buChar char="•"/>
            </a:pPr>
            <a:r>
              <a:rPr lang="en-US" sz="2000" dirty="0"/>
              <a:t>ATSC (digital TV)</a:t>
            </a:r>
          </a:p>
          <a:p>
            <a:pPr marL="285750" indent="-285750">
              <a:buFont typeface="Arial" panose="020B0604020202020204" pitchFamily="34" charset="0"/>
              <a:buChar char="•"/>
            </a:pPr>
            <a:endParaRPr lang="en-US" sz="2000" dirty="0"/>
          </a:p>
          <a:p>
            <a:r>
              <a:rPr lang="en-US" sz="2000" dirty="0"/>
              <a:t>UNITED KINGDOM</a:t>
            </a:r>
          </a:p>
          <a:p>
            <a:pPr marL="285750" indent="-285750">
              <a:buFont typeface="Arial" panose="020B0604020202020204" pitchFamily="34" charset="0"/>
              <a:buChar char="•"/>
            </a:pPr>
            <a:r>
              <a:rPr lang="en-US" sz="2000" dirty="0" err="1"/>
              <a:t>OfCom</a:t>
            </a:r>
            <a:endParaRPr lang="en-US" sz="2000" dirty="0"/>
          </a:p>
          <a:p>
            <a:pPr marL="285750" indent="-285750">
              <a:buFont typeface="Arial" panose="020B0604020202020204" pitchFamily="34" charset="0"/>
              <a:buChar char="•"/>
            </a:pPr>
            <a:endParaRPr lang="en-US" sz="2000" dirty="0"/>
          </a:p>
          <a:p>
            <a:r>
              <a:rPr lang="en-US" sz="2000" dirty="0"/>
              <a:t>EUROPE (and elsewhere)</a:t>
            </a:r>
          </a:p>
          <a:p>
            <a:pPr marL="285750" indent="-285750">
              <a:buFont typeface="Arial" panose="020B0604020202020204" pitchFamily="34" charset="0"/>
              <a:buChar char="•"/>
            </a:pPr>
            <a:r>
              <a:rPr lang="en-US" sz="2000" dirty="0"/>
              <a:t>ITU-R (former CCIR)</a:t>
            </a:r>
          </a:p>
          <a:p>
            <a:pPr marL="285750" indent="-285750">
              <a:buFont typeface="Arial" panose="020B0604020202020204" pitchFamily="34" charset="0"/>
              <a:buChar char="•"/>
            </a:pPr>
            <a:r>
              <a:rPr lang="en-US" sz="2000" dirty="0"/>
              <a:t>EBU</a:t>
            </a:r>
          </a:p>
        </p:txBody>
      </p:sp>
      <p:sp>
        <p:nvSpPr>
          <p:cNvPr id="7" name="Rectangle 6">
            <a:extLst>
              <a:ext uri="{FF2B5EF4-FFF2-40B4-BE49-F238E27FC236}">
                <a16:creationId xmlns="" xmlns:a16="http://schemas.microsoft.com/office/drawing/2014/main" id="{B9BF6375-D199-3E44-ABA5-1A6AA64BB04E}"/>
              </a:ext>
            </a:extLst>
          </p:cNvPr>
          <p:cNvSpPr/>
          <p:nvPr/>
        </p:nvSpPr>
        <p:spPr>
          <a:xfrm>
            <a:off x="634128" y="137948"/>
            <a:ext cx="5630041" cy="6399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08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5621E33-B713-A248-80E4-771A66474666}"/>
              </a:ext>
            </a:extLst>
          </p:cNvPr>
          <p:cNvPicPr>
            <a:picLocks noChangeAspect="1"/>
          </p:cNvPicPr>
          <p:nvPr/>
        </p:nvPicPr>
        <p:blipFill>
          <a:blip r:embed="rId3"/>
          <a:stretch>
            <a:fillRect/>
          </a:stretch>
        </p:blipFill>
        <p:spPr>
          <a:xfrm>
            <a:off x="840495" y="1190281"/>
            <a:ext cx="4909314" cy="321170"/>
          </a:xfrm>
          <a:prstGeom prst="rect">
            <a:avLst/>
          </a:prstGeom>
        </p:spPr>
      </p:pic>
      <p:pic>
        <p:nvPicPr>
          <p:cNvPr id="5" name="Picture 4">
            <a:extLst>
              <a:ext uri="{FF2B5EF4-FFF2-40B4-BE49-F238E27FC236}">
                <a16:creationId xmlns="" xmlns:a16="http://schemas.microsoft.com/office/drawing/2014/main" id="{7572AF2D-F6A8-2F41-A702-C4EFB523639C}"/>
              </a:ext>
            </a:extLst>
          </p:cNvPr>
          <p:cNvPicPr>
            <a:picLocks noChangeAspect="1"/>
          </p:cNvPicPr>
          <p:nvPr/>
        </p:nvPicPr>
        <p:blipFill rotWithShape="1">
          <a:blip r:embed="rId4"/>
          <a:srcRect b="15083"/>
          <a:stretch/>
        </p:blipFill>
        <p:spPr>
          <a:xfrm>
            <a:off x="840495" y="1559805"/>
            <a:ext cx="5492280" cy="425301"/>
          </a:xfrm>
          <a:prstGeom prst="rect">
            <a:avLst/>
          </a:prstGeom>
        </p:spPr>
      </p:pic>
      <p:pic>
        <p:nvPicPr>
          <p:cNvPr id="7" name="Picture 6">
            <a:extLst>
              <a:ext uri="{FF2B5EF4-FFF2-40B4-BE49-F238E27FC236}">
                <a16:creationId xmlns="" xmlns:a16="http://schemas.microsoft.com/office/drawing/2014/main" id="{7242E8E2-C2BA-6C42-8573-A73EA2CAA91D}"/>
              </a:ext>
            </a:extLst>
          </p:cNvPr>
          <p:cNvPicPr>
            <a:picLocks noChangeAspect="1"/>
          </p:cNvPicPr>
          <p:nvPr/>
        </p:nvPicPr>
        <p:blipFill rotWithShape="1">
          <a:blip r:embed="rId5"/>
          <a:srcRect t="2502"/>
          <a:stretch/>
        </p:blipFill>
        <p:spPr>
          <a:xfrm>
            <a:off x="705079" y="2148185"/>
            <a:ext cx="5752005" cy="3265256"/>
          </a:xfrm>
          <a:prstGeom prst="rect">
            <a:avLst/>
          </a:prstGeom>
        </p:spPr>
      </p:pic>
      <p:sp>
        <p:nvSpPr>
          <p:cNvPr id="8" name="Rectangle 7">
            <a:extLst>
              <a:ext uri="{FF2B5EF4-FFF2-40B4-BE49-F238E27FC236}">
                <a16:creationId xmlns="" xmlns:a16="http://schemas.microsoft.com/office/drawing/2014/main" id="{E4B120A0-1F81-B94F-8925-E7075B2267B6}"/>
              </a:ext>
            </a:extLst>
          </p:cNvPr>
          <p:cNvSpPr/>
          <p:nvPr/>
        </p:nvSpPr>
        <p:spPr>
          <a:xfrm>
            <a:off x="705079" y="1190281"/>
            <a:ext cx="5541485" cy="42049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7947D83-4EC4-A54C-A8E3-2E740F96A44A}"/>
              </a:ext>
            </a:extLst>
          </p:cNvPr>
          <p:cNvPicPr>
            <a:picLocks noChangeAspect="1"/>
          </p:cNvPicPr>
          <p:nvPr/>
        </p:nvPicPr>
        <p:blipFill>
          <a:blip r:embed="rId6"/>
          <a:stretch>
            <a:fillRect/>
          </a:stretch>
        </p:blipFill>
        <p:spPr>
          <a:xfrm rot="655103">
            <a:off x="5602000" y="946554"/>
            <a:ext cx="6162728" cy="3257830"/>
          </a:xfrm>
          <a:prstGeom prst="rect">
            <a:avLst/>
          </a:prstGeom>
          <a:ln>
            <a:solidFill>
              <a:schemeClr val="tx1"/>
            </a:solidFill>
          </a:ln>
        </p:spPr>
      </p:pic>
    </p:spTree>
    <p:extLst>
      <p:ext uri="{BB962C8B-B14F-4D97-AF65-F5344CB8AC3E}">
        <p14:creationId xmlns:p14="http://schemas.microsoft.com/office/powerpoint/2010/main" val="222981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5621E33-B713-A248-80E4-771A66474666}"/>
              </a:ext>
            </a:extLst>
          </p:cNvPr>
          <p:cNvPicPr>
            <a:picLocks noChangeAspect="1"/>
          </p:cNvPicPr>
          <p:nvPr/>
        </p:nvPicPr>
        <p:blipFill>
          <a:blip r:embed="rId3"/>
          <a:stretch>
            <a:fillRect/>
          </a:stretch>
        </p:blipFill>
        <p:spPr>
          <a:xfrm>
            <a:off x="840495" y="1190281"/>
            <a:ext cx="4909314" cy="321170"/>
          </a:xfrm>
          <a:prstGeom prst="rect">
            <a:avLst/>
          </a:prstGeom>
        </p:spPr>
      </p:pic>
      <p:pic>
        <p:nvPicPr>
          <p:cNvPr id="5" name="Picture 4">
            <a:extLst>
              <a:ext uri="{FF2B5EF4-FFF2-40B4-BE49-F238E27FC236}">
                <a16:creationId xmlns="" xmlns:a16="http://schemas.microsoft.com/office/drawing/2014/main" id="{7572AF2D-F6A8-2F41-A702-C4EFB523639C}"/>
              </a:ext>
            </a:extLst>
          </p:cNvPr>
          <p:cNvPicPr>
            <a:picLocks noChangeAspect="1"/>
          </p:cNvPicPr>
          <p:nvPr/>
        </p:nvPicPr>
        <p:blipFill rotWithShape="1">
          <a:blip r:embed="rId4"/>
          <a:srcRect b="15083"/>
          <a:stretch/>
        </p:blipFill>
        <p:spPr>
          <a:xfrm>
            <a:off x="840495" y="1559805"/>
            <a:ext cx="5492280" cy="425301"/>
          </a:xfrm>
          <a:prstGeom prst="rect">
            <a:avLst/>
          </a:prstGeom>
        </p:spPr>
      </p:pic>
      <p:pic>
        <p:nvPicPr>
          <p:cNvPr id="7" name="Picture 6">
            <a:extLst>
              <a:ext uri="{FF2B5EF4-FFF2-40B4-BE49-F238E27FC236}">
                <a16:creationId xmlns="" xmlns:a16="http://schemas.microsoft.com/office/drawing/2014/main" id="{7242E8E2-C2BA-6C42-8573-A73EA2CAA91D}"/>
              </a:ext>
            </a:extLst>
          </p:cNvPr>
          <p:cNvPicPr>
            <a:picLocks noChangeAspect="1"/>
          </p:cNvPicPr>
          <p:nvPr/>
        </p:nvPicPr>
        <p:blipFill rotWithShape="1">
          <a:blip r:embed="rId5"/>
          <a:srcRect t="2502"/>
          <a:stretch/>
        </p:blipFill>
        <p:spPr>
          <a:xfrm>
            <a:off x="705079" y="2148185"/>
            <a:ext cx="5752005" cy="3265256"/>
          </a:xfrm>
          <a:prstGeom prst="rect">
            <a:avLst/>
          </a:prstGeom>
        </p:spPr>
      </p:pic>
      <p:sp>
        <p:nvSpPr>
          <p:cNvPr id="8" name="Rectangle 7">
            <a:extLst>
              <a:ext uri="{FF2B5EF4-FFF2-40B4-BE49-F238E27FC236}">
                <a16:creationId xmlns="" xmlns:a16="http://schemas.microsoft.com/office/drawing/2014/main" id="{E4B120A0-1F81-B94F-8925-E7075B2267B6}"/>
              </a:ext>
            </a:extLst>
          </p:cNvPr>
          <p:cNvSpPr/>
          <p:nvPr/>
        </p:nvSpPr>
        <p:spPr>
          <a:xfrm>
            <a:off x="705079" y="1190281"/>
            <a:ext cx="5541485" cy="42049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7947D83-4EC4-A54C-A8E3-2E740F96A44A}"/>
              </a:ext>
            </a:extLst>
          </p:cNvPr>
          <p:cNvPicPr>
            <a:picLocks noChangeAspect="1"/>
          </p:cNvPicPr>
          <p:nvPr/>
        </p:nvPicPr>
        <p:blipFill>
          <a:blip r:embed="rId6"/>
          <a:stretch>
            <a:fillRect/>
          </a:stretch>
        </p:blipFill>
        <p:spPr>
          <a:xfrm rot="655103">
            <a:off x="5602000" y="946554"/>
            <a:ext cx="6162728" cy="3257830"/>
          </a:xfrm>
          <a:prstGeom prst="rect">
            <a:avLst/>
          </a:prstGeom>
          <a:ln>
            <a:solidFill>
              <a:schemeClr val="tx1"/>
            </a:solidFill>
          </a:ln>
        </p:spPr>
      </p:pic>
      <p:sp>
        <p:nvSpPr>
          <p:cNvPr id="2" name="Oval 1">
            <a:extLst>
              <a:ext uri="{FF2B5EF4-FFF2-40B4-BE49-F238E27FC236}">
                <a16:creationId xmlns="" xmlns:a16="http://schemas.microsoft.com/office/drawing/2014/main" id="{7764C95A-21B5-2141-A4C3-5808D10D2D56}"/>
              </a:ext>
            </a:extLst>
          </p:cNvPr>
          <p:cNvSpPr/>
          <p:nvPr/>
        </p:nvSpPr>
        <p:spPr>
          <a:xfrm>
            <a:off x="1704811" y="2422860"/>
            <a:ext cx="3053166" cy="1002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3B4C477-0964-F141-811B-8C8F8E941A12}"/>
              </a:ext>
            </a:extLst>
          </p:cNvPr>
          <p:cNvSpPr txBox="1"/>
          <p:nvPr/>
        </p:nvSpPr>
        <p:spPr>
          <a:xfrm>
            <a:off x="4014061" y="5731494"/>
            <a:ext cx="6338807" cy="861774"/>
          </a:xfrm>
          <a:prstGeom prst="rect">
            <a:avLst/>
          </a:prstGeom>
          <a:noFill/>
        </p:spPr>
        <p:txBody>
          <a:bodyPr wrap="square" rtlCol="0">
            <a:spAutoFit/>
          </a:bodyPr>
          <a:lstStyle/>
          <a:p>
            <a:r>
              <a:rPr lang="en-US" sz="1600" dirty="0"/>
              <a:t> . . . .   and such components as</a:t>
            </a:r>
          </a:p>
          <a:p>
            <a:pPr marL="285750" indent="-285750">
              <a:buFont typeface="Arial" panose="020B0604020202020204" pitchFamily="34" charset="0"/>
              <a:buChar char="•"/>
            </a:pPr>
            <a:r>
              <a:rPr lang="en-US" sz="1600" dirty="0"/>
              <a:t>Multichannel Television Sound (MTS) </a:t>
            </a:r>
          </a:p>
          <a:p>
            <a:pPr marL="285750" indent="-285750">
              <a:buFont typeface="Arial" panose="020B0604020202020204" pitchFamily="34" charset="0"/>
              <a:buChar char="•"/>
            </a:pPr>
            <a:r>
              <a:rPr lang="en-US" sz="1600" dirty="0"/>
              <a:t>Descriptive Video Service (DVS)</a:t>
            </a:r>
            <a:r>
              <a:rPr lang="en-US" dirty="0"/>
              <a:t>.</a:t>
            </a:r>
          </a:p>
        </p:txBody>
      </p:sp>
      <p:sp>
        <p:nvSpPr>
          <p:cNvPr id="9" name="Oval 8">
            <a:extLst>
              <a:ext uri="{FF2B5EF4-FFF2-40B4-BE49-F238E27FC236}">
                <a16:creationId xmlns="" xmlns:a16="http://schemas.microsoft.com/office/drawing/2014/main" id="{B2C9A501-D3C5-B741-8DF2-4A23203429DE}"/>
              </a:ext>
            </a:extLst>
          </p:cNvPr>
          <p:cNvSpPr/>
          <p:nvPr/>
        </p:nvSpPr>
        <p:spPr>
          <a:xfrm>
            <a:off x="4052748" y="5685000"/>
            <a:ext cx="3711906" cy="1002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65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DD76444-904F-F743-9DE4-ED7B9992F041}"/>
              </a:ext>
            </a:extLst>
          </p:cNvPr>
          <p:cNvPicPr>
            <a:picLocks noChangeAspect="1"/>
          </p:cNvPicPr>
          <p:nvPr/>
        </p:nvPicPr>
        <p:blipFill>
          <a:blip r:embed="rId3"/>
          <a:stretch>
            <a:fillRect/>
          </a:stretch>
        </p:blipFill>
        <p:spPr>
          <a:xfrm rot="20576436">
            <a:off x="730556" y="1298993"/>
            <a:ext cx="5905500" cy="3797300"/>
          </a:xfrm>
          <a:prstGeom prst="rect">
            <a:avLst/>
          </a:prstGeom>
          <a:ln w="28575">
            <a:solidFill>
              <a:schemeClr val="tx1"/>
            </a:solidFill>
          </a:ln>
        </p:spPr>
      </p:pic>
      <p:pic>
        <p:nvPicPr>
          <p:cNvPr id="5" name="Picture 4">
            <a:extLst>
              <a:ext uri="{FF2B5EF4-FFF2-40B4-BE49-F238E27FC236}">
                <a16:creationId xmlns="" xmlns:a16="http://schemas.microsoft.com/office/drawing/2014/main" id="{1AE82426-9D73-D347-9385-ED1EFC109CDE}"/>
              </a:ext>
            </a:extLst>
          </p:cNvPr>
          <p:cNvPicPr>
            <a:picLocks noChangeAspect="1"/>
          </p:cNvPicPr>
          <p:nvPr/>
        </p:nvPicPr>
        <p:blipFill>
          <a:blip r:embed="rId4"/>
          <a:stretch>
            <a:fillRect/>
          </a:stretch>
        </p:blipFill>
        <p:spPr>
          <a:xfrm>
            <a:off x="6615399" y="723210"/>
            <a:ext cx="5161631" cy="3545816"/>
          </a:xfrm>
          <a:prstGeom prst="rect">
            <a:avLst/>
          </a:prstGeom>
          <a:ln w="28575">
            <a:solidFill>
              <a:schemeClr val="tx1"/>
            </a:solidFill>
          </a:ln>
        </p:spPr>
      </p:pic>
    </p:spTree>
    <p:extLst>
      <p:ext uri="{BB962C8B-B14F-4D97-AF65-F5344CB8AC3E}">
        <p14:creationId xmlns:p14="http://schemas.microsoft.com/office/powerpoint/2010/main" val="1795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DD76444-904F-F743-9DE4-ED7B9992F041}"/>
              </a:ext>
            </a:extLst>
          </p:cNvPr>
          <p:cNvPicPr>
            <a:picLocks noChangeAspect="1"/>
          </p:cNvPicPr>
          <p:nvPr/>
        </p:nvPicPr>
        <p:blipFill>
          <a:blip r:embed="rId3"/>
          <a:stretch>
            <a:fillRect/>
          </a:stretch>
        </p:blipFill>
        <p:spPr>
          <a:xfrm rot="20576436">
            <a:off x="730556" y="1298993"/>
            <a:ext cx="5905500" cy="3797300"/>
          </a:xfrm>
          <a:prstGeom prst="rect">
            <a:avLst/>
          </a:prstGeom>
          <a:ln w="28575">
            <a:solidFill>
              <a:schemeClr val="tx1"/>
            </a:solidFill>
          </a:ln>
        </p:spPr>
      </p:pic>
      <p:pic>
        <p:nvPicPr>
          <p:cNvPr id="5" name="Picture 4">
            <a:extLst>
              <a:ext uri="{FF2B5EF4-FFF2-40B4-BE49-F238E27FC236}">
                <a16:creationId xmlns="" xmlns:a16="http://schemas.microsoft.com/office/drawing/2014/main" id="{1AE82426-9D73-D347-9385-ED1EFC109CDE}"/>
              </a:ext>
            </a:extLst>
          </p:cNvPr>
          <p:cNvPicPr>
            <a:picLocks noChangeAspect="1"/>
          </p:cNvPicPr>
          <p:nvPr/>
        </p:nvPicPr>
        <p:blipFill>
          <a:blip r:embed="rId4"/>
          <a:stretch>
            <a:fillRect/>
          </a:stretch>
        </p:blipFill>
        <p:spPr>
          <a:xfrm>
            <a:off x="6615399" y="723210"/>
            <a:ext cx="5161631" cy="3545816"/>
          </a:xfrm>
          <a:prstGeom prst="rect">
            <a:avLst/>
          </a:prstGeom>
          <a:ln w="28575">
            <a:solidFill>
              <a:schemeClr val="tx1"/>
            </a:solidFill>
          </a:ln>
        </p:spPr>
      </p:pic>
      <p:pic>
        <p:nvPicPr>
          <p:cNvPr id="4" name="Picture 3">
            <a:extLst>
              <a:ext uri="{FF2B5EF4-FFF2-40B4-BE49-F238E27FC236}">
                <a16:creationId xmlns="" xmlns:a16="http://schemas.microsoft.com/office/drawing/2014/main" id="{7942CE8D-E354-F24C-ADDF-E99D52C0260B}"/>
              </a:ext>
            </a:extLst>
          </p:cNvPr>
          <p:cNvPicPr>
            <a:picLocks noChangeAspect="1"/>
          </p:cNvPicPr>
          <p:nvPr/>
        </p:nvPicPr>
        <p:blipFill>
          <a:blip r:embed="rId5"/>
          <a:stretch>
            <a:fillRect/>
          </a:stretch>
        </p:blipFill>
        <p:spPr>
          <a:xfrm>
            <a:off x="3121905" y="3527310"/>
            <a:ext cx="8305800" cy="2755900"/>
          </a:xfrm>
          <a:prstGeom prst="rect">
            <a:avLst/>
          </a:prstGeom>
        </p:spPr>
      </p:pic>
      <p:sp>
        <p:nvSpPr>
          <p:cNvPr id="6" name="Rectangle 5">
            <a:extLst>
              <a:ext uri="{FF2B5EF4-FFF2-40B4-BE49-F238E27FC236}">
                <a16:creationId xmlns="" xmlns:a16="http://schemas.microsoft.com/office/drawing/2014/main" id="{4ED152C1-A909-F741-9D1B-C15353405C55}"/>
              </a:ext>
            </a:extLst>
          </p:cNvPr>
          <p:cNvSpPr/>
          <p:nvPr/>
        </p:nvSpPr>
        <p:spPr>
          <a:xfrm>
            <a:off x="3121905" y="3527310"/>
            <a:ext cx="8305800" cy="286247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5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33263-2E79-604B-89FD-51E66EC16082}"/>
              </a:ext>
            </a:extLst>
          </p:cNvPr>
          <p:cNvSpPr>
            <a:spLocks noGrp="1"/>
          </p:cNvSpPr>
          <p:nvPr>
            <p:ph type="title"/>
          </p:nvPr>
        </p:nvSpPr>
        <p:spPr/>
        <p:txBody>
          <a:bodyPr>
            <a:normAutofit/>
          </a:bodyPr>
          <a:lstStyle/>
          <a:p>
            <a:r>
              <a:rPr lang="en-US" b="1" dirty="0"/>
              <a:t>Part B. Video Signal, Preservation Concepts, and Target Formats</a:t>
            </a:r>
          </a:p>
        </p:txBody>
      </p:sp>
      <p:sp>
        <p:nvSpPr>
          <p:cNvPr id="3" name="Content Placeholder 2">
            <a:extLst>
              <a:ext uri="{FF2B5EF4-FFF2-40B4-BE49-F238E27FC236}">
                <a16:creationId xmlns="" xmlns:a16="http://schemas.microsoft.com/office/drawing/2014/main" id="{1DE8CCA4-0CF5-D84F-84AF-3A3449BD4F0D}"/>
              </a:ext>
            </a:extLst>
          </p:cNvPr>
          <p:cNvSpPr>
            <a:spLocks noGrp="1"/>
          </p:cNvSpPr>
          <p:nvPr>
            <p:ph idx="1"/>
          </p:nvPr>
        </p:nvSpPr>
        <p:spPr>
          <a:xfrm>
            <a:off x="838200" y="1930725"/>
            <a:ext cx="10515600" cy="4028637"/>
          </a:xfrm>
        </p:spPr>
        <p:txBody>
          <a:bodyPr>
            <a:normAutofit/>
          </a:bodyPr>
          <a:lstStyle/>
          <a:p>
            <a:pPr marL="0" indent="0">
              <a:buNone/>
            </a:pPr>
            <a:r>
              <a:rPr lang="en-US" sz="3200" dirty="0"/>
              <a:t>B.1  The Video Signal and Bitstreams: Format and Features</a:t>
            </a:r>
          </a:p>
          <a:p>
            <a:pPr marL="0" indent="0">
              <a:buNone/>
            </a:pPr>
            <a:endParaRPr lang="en-US" sz="3200" dirty="0"/>
          </a:p>
          <a:p>
            <a:pPr marL="0" indent="0">
              <a:buNone/>
            </a:pPr>
            <a:r>
              <a:rPr lang="en-US" sz="3200" dirty="0"/>
              <a:t>B.2  </a:t>
            </a:r>
            <a:r>
              <a:rPr lang="en-US" sz="3200" dirty="0" err="1"/>
              <a:t>Preservable</a:t>
            </a:r>
            <a:r>
              <a:rPr lang="en-US" sz="3200" dirty="0"/>
              <a:t> Objects and the Selection of Formats for    	Preservation</a:t>
            </a:r>
          </a:p>
          <a:p>
            <a:pPr marL="0" indent="0">
              <a:buNone/>
            </a:pPr>
            <a:endParaRPr lang="en-US" sz="3200" dirty="0"/>
          </a:p>
          <a:p>
            <a:pPr marL="0" indent="0">
              <a:buNone/>
            </a:pPr>
            <a:r>
              <a:rPr lang="en-US" sz="3200" dirty="0">
                <a:highlight>
                  <a:srgbClr val="FFFF00"/>
                </a:highlight>
              </a:rPr>
              <a:t>B.3 Target Formats for Video Recordings to be </a:t>
            </a:r>
            <a:r>
              <a:rPr lang="en-US" sz="3200" dirty="0" err="1">
                <a:highlight>
                  <a:srgbClr val="FFFF00"/>
                </a:highlight>
              </a:rPr>
              <a:t>digitised</a:t>
            </a:r>
            <a:r>
              <a:rPr lang="en-US" sz="3200" dirty="0">
                <a:highlight>
                  <a:srgbClr val="FFFF00"/>
                </a:highlight>
              </a:rPr>
              <a:t>         	"as Video" in Real Time</a:t>
            </a:r>
          </a:p>
        </p:txBody>
      </p:sp>
    </p:spTree>
    <p:extLst>
      <p:ext uri="{BB962C8B-B14F-4D97-AF65-F5344CB8AC3E}">
        <p14:creationId xmlns:p14="http://schemas.microsoft.com/office/powerpoint/2010/main" val="181848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B2E2FE4-4D83-9246-B08E-D6B8A9E4A4A9}"/>
              </a:ext>
            </a:extLst>
          </p:cNvPr>
          <p:cNvPicPr>
            <a:picLocks noChangeAspect="1"/>
          </p:cNvPicPr>
          <p:nvPr/>
        </p:nvPicPr>
        <p:blipFill>
          <a:blip r:embed="rId3"/>
          <a:stretch>
            <a:fillRect/>
          </a:stretch>
        </p:blipFill>
        <p:spPr>
          <a:xfrm rot="21178527">
            <a:off x="859804" y="341523"/>
            <a:ext cx="3913717" cy="5905041"/>
          </a:xfrm>
          <a:prstGeom prst="rect">
            <a:avLst/>
          </a:prstGeom>
          <a:ln>
            <a:solidFill>
              <a:schemeClr val="tx1"/>
            </a:solidFill>
          </a:ln>
        </p:spPr>
      </p:pic>
      <p:pic>
        <p:nvPicPr>
          <p:cNvPr id="5" name="Picture 4">
            <a:extLst>
              <a:ext uri="{FF2B5EF4-FFF2-40B4-BE49-F238E27FC236}">
                <a16:creationId xmlns="" xmlns:a16="http://schemas.microsoft.com/office/drawing/2014/main" id="{6DC9D1B3-3D57-E44B-B8E2-A3EA2A62F434}"/>
              </a:ext>
            </a:extLst>
          </p:cNvPr>
          <p:cNvPicPr>
            <a:picLocks noChangeAspect="1"/>
          </p:cNvPicPr>
          <p:nvPr/>
        </p:nvPicPr>
        <p:blipFill>
          <a:blip r:embed="rId4"/>
          <a:stretch>
            <a:fillRect/>
          </a:stretch>
        </p:blipFill>
        <p:spPr>
          <a:xfrm>
            <a:off x="3985624" y="1123720"/>
            <a:ext cx="4514968" cy="5155894"/>
          </a:xfrm>
          <a:prstGeom prst="rect">
            <a:avLst/>
          </a:prstGeom>
          <a:ln>
            <a:solidFill>
              <a:schemeClr val="tx1"/>
            </a:solidFill>
          </a:ln>
        </p:spPr>
      </p:pic>
      <p:pic>
        <p:nvPicPr>
          <p:cNvPr id="7" name="Picture 6">
            <a:extLst>
              <a:ext uri="{FF2B5EF4-FFF2-40B4-BE49-F238E27FC236}">
                <a16:creationId xmlns="" xmlns:a16="http://schemas.microsoft.com/office/drawing/2014/main" id="{752EF0B9-7C9B-2443-8073-FAB7D3CF39D6}"/>
              </a:ext>
            </a:extLst>
          </p:cNvPr>
          <p:cNvPicPr>
            <a:picLocks noChangeAspect="1"/>
          </p:cNvPicPr>
          <p:nvPr/>
        </p:nvPicPr>
        <p:blipFill>
          <a:blip r:embed="rId5"/>
          <a:stretch>
            <a:fillRect/>
          </a:stretch>
        </p:blipFill>
        <p:spPr>
          <a:xfrm rot="775505">
            <a:off x="7271982" y="642267"/>
            <a:ext cx="4272074" cy="5412231"/>
          </a:xfrm>
          <a:prstGeom prst="rect">
            <a:avLst/>
          </a:prstGeom>
          <a:ln>
            <a:solidFill>
              <a:schemeClr val="tx1"/>
            </a:solidFill>
          </a:ln>
        </p:spPr>
      </p:pic>
      <p:sp>
        <p:nvSpPr>
          <p:cNvPr id="8" name="TextBox 7">
            <a:extLst>
              <a:ext uri="{FF2B5EF4-FFF2-40B4-BE49-F238E27FC236}">
                <a16:creationId xmlns="" xmlns:a16="http://schemas.microsoft.com/office/drawing/2014/main" id="{A3A554CE-05C8-D648-BC6D-394065ABA69D}"/>
              </a:ext>
            </a:extLst>
          </p:cNvPr>
          <p:cNvSpPr txBox="1"/>
          <p:nvPr/>
        </p:nvSpPr>
        <p:spPr>
          <a:xfrm>
            <a:off x="209320" y="6528189"/>
            <a:ext cx="11699914" cy="307777"/>
          </a:xfrm>
          <a:prstGeom prst="rect">
            <a:avLst/>
          </a:prstGeom>
          <a:noFill/>
        </p:spPr>
        <p:txBody>
          <a:bodyPr wrap="square" rtlCol="0">
            <a:spAutoFit/>
          </a:bodyPr>
          <a:lstStyle/>
          <a:p>
            <a:r>
              <a:rPr lang="en-US" sz="1400" dirty="0">
                <a:hlinkClick r:id="rId6"/>
              </a:rPr>
              <a:t>https://madfileformatscience.garymcgath.com/2016/03/16/</a:t>
            </a:r>
            <a:r>
              <a:rPr lang="en-US" sz="1400" dirty="0"/>
              <a:t>   </a:t>
            </a:r>
            <a:r>
              <a:rPr lang="en-US" sz="1400" b="1" dirty="0"/>
              <a:t>|</a:t>
            </a:r>
            <a:r>
              <a:rPr lang="en-US" sz="1400" dirty="0"/>
              <a:t>   </a:t>
            </a:r>
            <a:r>
              <a:rPr lang="en-US" sz="1400" dirty="0">
                <a:hlinkClick r:id="rId7"/>
              </a:rPr>
              <a:t>https://www.w3.org/TR/webvtt1/</a:t>
            </a:r>
            <a:r>
              <a:rPr lang="en-US" sz="1400" dirty="0"/>
              <a:t>  </a:t>
            </a:r>
            <a:r>
              <a:rPr lang="en-US" sz="1400" b="1" dirty="0"/>
              <a:t>| </a:t>
            </a:r>
            <a:r>
              <a:rPr lang="en-US" sz="1400" dirty="0">
                <a:hlinkClick r:id="rId8"/>
              </a:rPr>
              <a:t>https://support.google.com/youtube/answer/2734698</a:t>
            </a:r>
            <a:r>
              <a:rPr lang="en-US" sz="1400" dirty="0"/>
              <a:t> </a:t>
            </a:r>
            <a:endParaRPr lang="en-US" b="1" dirty="0"/>
          </a:p>
        </p:txBody>
      </p:sp>
    </p:spTree>
    <p:extLst>
      <p:ext uri="{BB962C8B-B14F-4D97-AF65-F5344CB8AC3E}">
        <p14:creationId xmlns:p14="http://schemas.microsoft.com/office/powerpoint/2010/main" val="291488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 xmlns:a16="http://schemas.microsoft.com/office/drawing/2014/main" id="{612AC5D8-8B8C-2E4E-AAA7-1D5D999065DD}"/>
              </a:ext>
            </a:extLst>
          </p:cNvPr>
          <p:cNvSpPr>
            <a:spLocks noGrp="1" noChangeArrowheads="1"/>
          </p:cNvSpPr>
          <p:nvPr>
            <p:ph type="title"/>
          </p:nvPr>
        </p:nvSpPr>
        <p:spPr>
          <a:noFill/>
          <a:ln/>
        </p:spPr>
        <p:txBody>
          <a:bodyPr>
            <a:normAutofit/>
          </a:bodyPr>
          <a:lstStyle/>
          <a:p>
            <a:r>
              <a:rPr lang="en-US" altLang="en-US" sz="4800" b="1" dirty="0"/>
              <a:t>Formatting Elements</a:t>
            </a:r>
          </a:p>
        </p:txBody>
      </p:sp>
      <p:sp>
        <p:nvSpPr>
          <p:cNvPr id="3" name="Content Placeholder 2">
            <a:extLst>
              <a:ext uri="{FF2B5EF4-FFF2-40B4-BE49-F238E27FC236}">
                <a16:creationId xmlns="" xmlns:a16="http://schemas.microsoft.com/office/drawing/2014/main" id="{63D041B5-D29E-E540-9DC8-658D0D3EE52E}"/>
              </a:ext>
            </a:extLst>
          </p:cNvPr>
          <p:cNvSpPr>
            <a:spLocks noGrp="1"/>
          </p:cNvSpPr>
          <p:nvPr>
            <p:ph idx="1"/>
          </p:nvPr>
        </p:nvSpPr>
        <p:spPr/>
        <p:txBody>
          <a:bodyPr/>
          <a:lstStyle/>
          <a:p>
            <a:r>
              <a:rPr lang="en-US" dirty="0"/>
              <a:t>File wrapper</a:t>
            </a:r>
          </a:p>
          <a:p>
            <a:r>
              <a:rPr lang="en-US" dirty="0"/>
              <a:t>Encodings</a:t>
            </a:r>
          </a:p>
          <a:p>
            <a:r>
              <a:rPr lang="en-US" dirty="0"/>
              <a:t>Metadata</a:t>
            </a:r>
          </a:p>
        </p:txBody>
      </p:sp>
    </p:spTree>
    <p:extLst>
      <p:ext uri="{BB962C8B-B14F-4D97-AF65-F5344CB8AC3E}">
        <p14:creationId xmlns:p14="http://schemas.microsoft.com/office/powerpoint/2010/main" val="30292310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8A663E51-1513-1141-8043-5F65EBB3B02E}"/>
              </a:ext>
            </a:extLst>
          </p:cNvPr>
          <p:cNvPicPr>
            <a:picLocks noChangeAspect="1"/>
          </p:cNvPicPr>
          <p:nvPr/>
        </p:nvPicPr>
        <p:blipFill>
          <a:blip r:embed="rId3"/>
          <a:stretch>
            <a:fillRect/>
          </a:stretch>
        </p:blipFill>
        <p:spPr>
          <a:xfrm rot="21031891">
            <a:off x="1499313" y="435942"/>
            <a:ext cx="3965287" cy="3346315"/>
          </a:xfrm>
          <a:prstGeom prst="rect">
            <a:avLst/>
          </a:prstGeom>
          <a:ln w="38100">
            <a:solidFill>
              <a:schemeClr val="accent6">
                <a:lumMod val="75000"/>
              </a:schemeClr>
            </a:solidFill>
          </a:ln>
        </p:spPr>
      </p:pic>
      <p:pic>
        <p:nvPicPr>
          <p:cNvPr id="8" name="Picture 7">
            <a:extLst>
              <a:ext uri="{FF2B5EF4-FFF2-40B4-BE49-F238E27FC236}">
                <a16:creationId xmlns="" xmlns:a16="http://schemas.microsoft.com/office/drawing/2014/main" id="{B786E0BA-380D-3D45-8B23-F2C7A1B6D1FD}"/>
              </a:ext>
            </a:extLst>
          </p:cNvPr>
          <p:cNvPicPr>
            <a:picLocks noChangeAspect="1"/>
          </p:cNvPicPr>
          <p:nvPr/>
        </p:nvPicPr>
        <p:blipFill rotWithShape="1">
          <a:blip r:embed="rId4"/>
          <a:srcRect l="17224" r="14700" b="15517"/>
          <a:stretch/>
        </p:blipFill>
        <p:spPr>
          <a:xfrm>
            <a:off x="2551891" y="1838529"/>
            <a:ext cx="3994824" cy="4494178"/>
          </a:xfrm>
          <a:prstGeom prst="rect">
            <a:avLst/>
          </a:prstGeom>
          <a:ln w="38100">
            <a:solidFill>
              <a:schemeClr val="accent6">
                <a:lumMod val="75000"/>
              </a:schemeClr>
            </a:solidFill>
          </a:ln>
        </p:spPr>
      </p:pic>
      <p:pic>
        <p:nvPicPr>
          <p:cNvPr id="12" name="Picture 11">
            <a:extLst>
              <a:ext uri="{FF2B5EF4-FFF2-40B4-BE49-F238E27FC236}">
                <a16:creationId xmlns="" xmlns:a16="http://schemas.microsoft.com/office/drawing/2014/main" id="{C0696816-F7F6-B44F-98B4-83E47559A322}"/>
              </a:ext>
            </a:extLst>
          </p:cNvPr>
          <p:cNvPicPr>
            <a:picLocks noChangeAspect="1"/>
          </p:cNvPicPr>
          <p:nvPr/>
        </p:nvPicPr>
        <p:blipFill>
          <a:blip r:embed="rId5"/>
          <a:stretch>
            <a:fillRect/>
          </a:stretch>
        </p:blipFill>
        <p:spPr>
          <a:xfrm rot="675229">
            <a:off x="6086664" y="465376"/>
            <a:ext cx="3972601" cy="5704540"/>
          </a:xfrm>
          <a:prstGeom prst="rect">
            <a:avLst/>
          </a:prstGeom>
        </p:spPr>
      </p:pic>
      <p:sp>
        <p:nvSpPr>
          <p:cNvPr id="13" name="TextBox 12">
            <a:extLst>
              <a:ext uri="{FF2B5EF4-FFF2-40B4-BE49-F238E27FC236}">
                <a16:creationId xmlns="" xmlns:a16="http://schemas.microsoft.com/office/drawing/2014/main" id="{A3FAE004-F626-2349-9F05-429B82E61244}"/>
              </a:ext>
            </a:extLst>
          </p:cNvPr>
          <p:cNvSpPr txBox="1"/>
          <p:nvPr/>
        </p:nvSpPr>
        <p:spPr>
          <a:xfrm>
            <a:off x="1395692" y="6403049"/>
            <a:ext cx="7294468" cy="369332"/>
          </a:xfrm>
          <a:prstGeom prst="rect">
            <a:avLst/>
          </a:prstGeom>
          <a:noFill/>
        </p:spPr>
        <p:txBody>
          <a:bodyPr wrap="square" rtlCol="0">
            <a:spAutoFit/>
          </a:bodyPr>
          <a:lstStyle/>
          <a:p>
            <a:r>
              <a:rPr lang="en-US" dirty="0"/>
              <a:t>https://</a:t>
            </a:r>
            <a:r>
              <a:rPr lang="en-US" dirty="0" err="1"/>
              <a:t>www.iasa-web.org</a:t>
            </a:r>
            <a:r>
              <a:rPr lang="en-US" dirty="0"/>
              <a:t>/tc06/guidelines-preservation-video-recordings</a:t>
            </a:r>
          </a:p>
        </p:txBody>
      </p:sp>
    </p:spTree>
    <p:extLst>
      <p:ext uri="{BB962C8B-B14F-4D97-AF65-F5344CB8AC3E}">
        <p14:creationId xmlns:p14="http://schemas.microsoft.com/office/powerpoint/2010/main" val="253407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 xmlns:a16="http://schemas.microsoft.com/office/drawing/2014/main" id="{612AC5D8-8B8C-2E4E-AAA7-1D5D999065DD}"/>
              </a:ext>
            </a:extLst>
          </p:cNvPr>
          <p:cNvSpPr>
            <a:spLocks noGrp="1" noChangeArrowheads="1"/>
          </p:cNvSpPr>
          <p:nvPr>
            <p:ph type="title"/>
          </p:nvPr>
        </p:nvSpPr>
        <p:spPr>
          <a:noFill/>
          <a:ln/>
        </p:spPr>
        <p:txBody>
          <a:bodyPr>
            <a:normAutofit/>
          </a:bodyPr>
          <a:lstStyle/>
          <a:p>
            <a:r>
              <a:rPr lang="en-US" altLang="en-US" sz="4800" b="1" dirty="0"/>
              <a:t>Formatting Elements</a:t>
            </a:r>
          </a:p>
        </p:txBody>
      </p:sp>
      <p:sp>
        <p:nvSpPr>
          <p:cNvPr id="3" name="Content Placeholder 2">
            <a:extLst>
              <a:ext uri="{FF2B5EF4-FFF2-40B4-BE49-F238E27FC236}">
                <a16:creationId xmlns="" xmlns:a16="http://schemas.microsoft.com/office/drawing/2014/main" id="{63D041B5-D29E-E540-9DC8-658D0D3EE52E}"/>
              </a:ext>
            </a:extLst>
          </p:cNvPr>
          <p:cNvSpPr>
            <a:spLocks noGrp="1"/>
          </p:cNvSpPr>
          <p:nvPr>
            <p:ph idx="1"/>
          </p:nvPr>
        </p:nvSpPr>
        <p:spPr/>
        <p:txBody>
          <a:bodyPr/>
          <a:lstStyle/>
          <a:p>
            <a:r>
              <a:rPr lang="en-US" dirty="0"/>
              <a:t>Wrappers</a:t>
            </a:r>
          </a:p>
          <a:p>
            <a:pPr lvl="1"/>
            <a:r>
              <a:rPr lang="en-US" dirty="0"/>
              <a:t>Often indicated by file extensions</a:t>
            </a:r>
          </a:p>
          <a:p>
            <a:pPr lvl="1"/>
            <a:r>
              <a:rPr lang="en-US" dirty="0"/>
              <a:t>Generally identified by Internet MediaType (aka MIME type)</a:t>
            </a:r>
          </a:p>
          <a:p>
            <a:pPr lvl="1"/>
            <a:r>
              <a:rPr lang="en-US" dirty="0"/>
              <a:t>Examples</a:t>
            </a:r>
          </a:p>
          <a:p>
            <a:pPr lvl="2"/>
            <a:r>
              <a:rPr lang="en-US" dirty="0"/>
              <a:t>Audio Video Interleaved, .</a:t>
            </a:r>
            <a:r>
              <a:rPr lang="en-US" dirty="0" err="1"/>
              <a:t>avi</a:t>
            </a:r>
            <a:r>
              <a:rPr lang="en-US" dirty="0"/>
              <a:t>, video/</a:t>
            </a:r>
            <a:r>
              <a:rPr lang="en-US" dirty="0" err="1"/>
              <a:t>avi</a:t>
            </a:r>
            <a:endParaRPr lang="en-US" dirty="0"/>
          </a:p>
          <a:p>
            <a:pPr lvl="2"/>
            <a:r>
              <a:rPr lang="en-US" dirty="0"/>
              <a:t>Matroska,  .</a:t>
            </a:r>
            <a:r>
              <a:rPr lang="en-US" dirty="0" err="1"/>
              <a:t>mkv</a:t>
            </a:r>
            <a:r>
              <a:rPr lang="en-US" dirty="0"/>
              <a:t>, video/x-</a:t>
            </a:r>
            <a:r>
              <a:rPr lang="en-US" dirty="0" err="1"/>
              <a:t>matroska</a:t>
            </a:r>
            <a:endParaRPr lang="en-US" dirty="0"/>
          </a:p>
          <a:p>
            <a:pPr lvl="2"/>
            <a:r>
              <a:rPr lang="en-US" dirty="0"/>
              <a:t>MXF,  .</a:t>
            </a:r>
            <a:r>
              <a:rPr lang="en-US" dirty="0" err="1"/>
              <a:t>mxf</a:t>
            </a:r>
            <a:r>
              <a:rPr lang="en-US" dirty="0"/>
              <a:t>,  application/</a:t>
            </a:r>
            <a:r>
              <a:rPr lang="en-US" dirty="0" err="1"/>
              <a:t>mxf</a:t>
            </a:r>
            <a:endParaRPr lang="en-US" dirty="0"/>
          </a:p>
          <a:p>
            <a:pPr lvl="2"/>
            <a:r>
              <a:rPr lang="en-US" dirty="0"/>
              <a:t>QuickTime, .</a:t>
            </a:r>
            <a:r>
              <a:rPr lang="en-US" dirty="0" err="1"/>
              <a:t>mov</a:t>
            </a:r>
            <a:r>
              <a:rPr lang="en-US" dirty="0"/>
              <a:t>, video/</a:t>
            </a:r>
            <a:r>
              <a:rPr lang="en-US" dirty="0" err="1"/>
              <a:t>quicktime</a:t>
            </a:r>
            <a:endParaRPr lang="en-US" dirty="0"/>
          </a:p>
          <a:p>
            <a:pPr marL="914400" lvl="2"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128671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 xmlns:a16="http://schemas.microsoft.com/office/drawing/2014/main" id="{612AC5D8-8B8C-2E4E-AAA7-1D5D999065DD}"/>
              </a:ext>
            </a:extLst>
          </p:cNvPr>
          <p:cNvSpPr>
            <a:spLocks noGrp="1" noChangeArrowheads="1"/>
          </p:cNvSpPr>
          <p:nvPr>
            <p:ph type="title"/>
          </p:nvPr>
        </p:nvSpPr>
        <p:spPr>
          <a:noFill/>
          <a:ln/>
        </p:spPr>
        <p:txBody>
          <a:bodyPr>
            <a:normAutofit/>
          </a:bodyPr>
          <a:lstStyle/>
          <a:p>
            <a:r>
              <a:rPr lang="en-US" altLang="en-US" sz="4800" b="1" dirty="0"/>
              <a:t>Formatting Elements</a:t>
            </a:r>
          </a:p>
        </p:txBody>
      </p:sp>
      <p:sp>
        <p:nvSpPr>
          <p:cNvPr id="3" name="Content Placeholder 2">
            <a:extLst>
              <a:ext uri="{FF2B5EF4-FFF2-40B4-BE49-F238E27FC236}">
                <a16:creationId xmlns="" xmlns:a16="http://schemas.microsoft.com/office/drawing/2014/main" id="{63D041B5-D29E-E540-9DC8-658D0D3EE52E}"/>
              </a:ext>
            </a:extLst>
          </p:cNvPr>
          <p:cNvSpPr>
            <a:spLocks noGrp="1"/>
          </p:cNvSpPr>
          <p:nvPr>
            <p:ph idx="1"/>
          </p:nvPr>
        </p:nvSpPr>
        <p:spPr/>
        <p:txBody>
          <a:bodyPr/>
          <a:lstStyle/>
          <a:p>
            <a:r>
              <a:rPr lang="en-US" dirty="0"/>
              <a:t>Encodings</a:t>
            </a:r>
          </a:p>
          <a:p>
            <a:pPr lvl="1"/>
            <a:r>
              <a:rPr lang="en-US" altLang="en-US" dirty="0"/>
              <a:t>Encoded data represents the </a:t>
            </a:r>
            <a:r>
              <a:rPr lang="en-US" altLang="en-US" i="1" dirty="0"/>
              <a:t>essences</a:t>
            </a:r>
            <a:r>
              <a:rPr lang="en-US" altLang="en-US" dirty="0"/>
              <a:t>, e.g., picture and sound</a:t>
            </a:r>
          </a:p>
          <a:p>
            <a:pPr lvl="1"/>
            <a:r>
              <a:rPr lang="en-US" altLang="en-US" dirty="0"/>
              <a:t>Picture encodings highlighted in IASA-TC 06</a:t>
            </a:r>
          </a:p>
          <a:p>
            <a:pPr lvl="2"/>
            <a:r>
              <a:rPr lang="en-US" altLang="en-US" dirty="0"/>
              <a:t>Uncompressed picture</a:t>
            </a:r>
          </a:p>
          <a:p>
            <a:pPr lvl="3"/>
            <a:r>
              <a:rPr lang="en-US" altLang="en-US" dirty="0"/>
              <a:t>Color-difference component (</a:t>
            </a:r>
            <a:r>
              <a:rPr lang="en-US" altLang="en-US" dirty="0" err="1"/>
              <a:t>YCbCr</a:t>
            </a:r>
            <a:r>
              <a:rPr lang="en-US" altLang="en-US" dirty="0"/>
              <a:t>), 10-bits, 4:2:2 chroma subsampling, stored as V210</a:t>
            </a:r>
          </a:p>
          <a:p>
            <a:pPr lvl="2"/>
            <a:r>
              <a:rPr lang="en-US" altLang="en-US" dirty="0"/>
              <a:t>Lossless compressed picture</a:t>
            </a:r>
          </a:p>
          <a:p>
            <a:pPr lvl="3"/>
            <a:r>
              <a:rPr lang="en-US" altLang="en-US" dirty="0"/>
              <a:t>FFV1</a:t>
            </a:r>
          </a:p>
          <a:p>
            <a:pPr lvl="3"/>
            <a:r>
              <a:rPr lang="en-US" altLang="en-US" dirty="0"/>
              <a:t>JPEG 2000 (lossless)</a:t>
            </a:r>
          </a:p>
        </p:txBody>
      </p:sp>
    </p:spTree>
    <p:extLst>
      <p:ext uri="{BB962C8B-B14F-4D97-AF65-F5344CB8AC3E}">
        <p14:creationId xmlns:p14="http://schemas.microsoft.com/office/powerpoint/2010/main" val="36419062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 xmlns:a16="http://schemas.microsoft.com/office/drawing/2014/main" id="{612AC5D8-8B8C-2E4E-AAA7-1D5D999065DD}"/>
              </a:ext>
            </a:extLst>
          </p:cNvPr>
          <p:cNvSpPr>
            <a:spLocks noGrp="1" noChangeArrowheads="1"/>
          </p:cNvSpPr>
          <p:nvPr>
            <p:ph type="title"/>
          </p:nvPr>
        </p:nvSpPr>
        <p:spPr>
          <a:noFill/>
          <a:ln/>
        </p:spPr>
        <p:txBody>
          <a:bodyPr>
            <a:normAutofit/>
          </a:bodyPr>
          <a:lstStyle/>
          <a:p>
            <a:r>
              <a:rPr lang="en-US" altLang="en-US" sz="4800" b="1" dirty="0"/>
              <a:t>Formatting Elements</a:t>
            </a:r>
          </a:p>
        </p:txBody>
      </p:sp>
      <p:sp>
        <p:nvSpPr>
          <p:cNvPr id="3" name="Content Placeholder 2">
            <a:extLst>
              <a:ext uri="{FF2B5EF4-FFF2-40B4-BE49-F238E27FC236}">
                <a16:creationId xmlns="" xmlns:a16="http://schemas.microsoft.com/office/drawing/2014/main" id="{63D041B5-D29E-E540-9DC8-658D0D3EE52E}"/>
              </a:ext>
            </a:extLst>
          </p:cNvPr>
          <p:cNvSpPr>
            <a:spLocks noGrp="1"/>
          </p:cNvSpPr>
          <p:nvPr>
            <p:ph idx="1"/>
          </p:nvPr>
        </p:nvSpPr>
        <p:spPr/>
        <p:txBody>
          <a:bodyPr/>
          <a:lstStyle/>
          <a:p>
            <a:r>
              <a:rPr lang="en-US" dirty="0"/>
              <a:t>Metadata</a:t>
            </a:r>
          </a:p>
          <a:p>
            <a:pPr lvl="1"/>
            <a:r>
              <a:rPr lang="en-US" dirty="0"/>
              <a:t>Tech info needed by the player app</a:t>
            </a:r>
          </a:p>
          <a:p>
            <a:pPr lvl="1"/>
            <a:r>
              <a:rPr lang="en-US" dirty="0"/>
              <a:t>Plus – </a:t>
            </a:r>
          </a:p>
          <a:p>
            <a:pPr lvl="2"/>
            <a:r>
              <a:rPr lang="en-US" dirty="0"/>
              <a:t>Administrative, e.g., identifier (and more)</a:t>
            </a:r>
          </a:p>
          <a:p>
            <a:pPr lvl="2"/>
            <a:r>
              <a:rPr lang="en-US" dirty="0"/>
              <a:t>Descriptive, e.g., program title (and more)</a:t>
            </a:r>
          </a:p>
          <a:p>
            <a:pPr lvl="2"/>
            <a:r>
              <a:rPr lang="en-US" dirty="0"/>
              <a:t>Other supplementary, e.g., </a:t>
            </a:r>
            <a:r>
              <a:rPr lang="en-US" dirty="0" err="1"/>
              <a:t>digitisation</a:t>
            </a:r>
            <a:r>
              <a:rPr lang="en-US" dirty="0"/>
              <a:t>-process information (and more)</a:t>
            </a:r>
          </a:p>
          <a:p>
            <a:pPr lvl="1"/>
            <a:r>
              <a:rPr lang="en-US" dirty="0"/>
              <a:t>Store in file wrapper and/or database</a:t>
            </a:r>
          </a:p>
          <a:p>
            <a:pPr lvl="1"/>
            <a:endParaRPr lang="en-US" dirty="0"/>
          </a:p>
        </p:txBody>
      </p:sp>
    </p:spTree>
    <p:extLst>
      <p:ext uri="{BB962C8B-B14F-4D97-AF65-F5344CB8AC3E}">
        <p14:creationId xmlns:p14="http://schemas.microsoft.com/office/powerpoint/2010/main" val="14617061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D6A672-2C1C-F74C-9892-489828E8711D}"/>
              </a:ext>
            </a:extLst>
          </p:cNvPr>
          <p:cNvPicPr>
            <a:picLocks noChangeAspect="1"/>
          </p:cNvPicPr>
          <p:nvPr/>
        </p:nvPicPr>
        <p:blipFill>
          <a:blip r:embed="rId3"/>
          <a:stretch>
            <a:fillRect/>
          </a:stretch>
        </p:blipFill>
        <p:spPr>
          <a:xfrm>
            <a:off x="449319" y="257669"/>
            <a:ext cx="5124039" cy="2118045"/>
          </a:xfrm>
          <a:prstGeom prst="rect">
            <a:avLst/>
          </a:prstGeom>
        </p:spPr>
      </p:pic>
      <p:pic>
        <p:nvPicPr>
          <p:cNvPr id="5" name="Picture 4">
            <a:extLst>
              <a:ext uri="{FF2B5EF4-FFF2-40B4-BE49-F238E27FC236}">
                <a16:creationId xmlns="" xmlns:a16="http://schemas.microsoft.com/office/drawing/2014/main" id="{4A7AE9B2-6713-2348-94D5-B0885DB0D538}"/>
              </a:ext>
            </a:extLst>
          </p:cNvPr>
          <p:cNvPicPr>
            <a:picLocks noChangeAspect="1"/>
          </p:cNvPicPr>
          <p:nvPr/>
        </p:nvPicPr>
        <p:blipFill>
          <a:blip r:embed="rId4"/>
          <a:stretch>
            <a:fillRect/>
          </a:stretch>
        </p:blipFill>
        <p:spPr>
          <a:xfrm>
            <a:off x="333054" y="2375714"/>
            <a:ext cx="5334534" cy="1516929"/>
          </a:xfrm>
          <a:prstGeom prst="rect">
            <a:avLst/>
          </a:prstGeom>
        </p:spPr>
      </p:pic>
      <p:pic>
        <p:nvPicPr>
          <p:cNvPr id="7" name="Picture 6">
            <a:extLst>
              <a:ext uri="{FF2B5EF4-FFF2-40B4-BE49-F238E27FC236}">
                <a16:creationId xmlns="" xmlns:a16="http://schemas.microsoft.com/office/drawing/2014/main" id="{32808FD1-0368-6447-AB47-589D0A01EE76}"/>
              </a:ext>
            </a:extLst>
          </p:cNvPr>
          <p:cNvPicPr>
            <a:picLocks noChangeAspect="1"/>
          </p:cNvPicPr>
          <p:nvPr/>
        </p:nvPicPr>
        <p:blipFill>
          <a:blip r:embed="rId5"/>
          <a:stretch>
            <a:fillRect/>
          </a:stretch>
        </p:blipFill>
        <p:spPr>
          <a:xfrm>
            <a:off x="4487844" y="4026966"/>
            <a:ext cx="7462447" cy="2792476"/>
          </a:xfrm>
          <a:prstGeom prst="rect">
            <a:avLst/>
          </a:prstGeom>
        </p:spPr>
      </p:pic>
      <p:sp>
        <p:nvSpPr>
          <p:cNvPr id="8" name="Rectangle 7">
            <a:extLst>
              <a:ext uri="{FF2B5EF4-FFF2-40B4-BE49-F238E27FC236}">
                <a16:creationId xmlns="" xmlns:a16="http://schemas.microsoft.com/office/drawing/2014/main" id="{D9DDB995-2775-F44C-AAEC-0CA1738A0B27}"/>
              </a:ext>
            </a:extLst>
          </p:cNvPr>
          <p:cNvSpPr/>
          <p:nvPr/>
        </p:nvSpPr>
        <p:spPr>
          <a:xfrm>
            <a:off x="400401" y="148965"/>
            <a:ext cx="5267187" cy="37546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0898A1C-D494-FB4E-A758-1F4CA02CE5B0}"/>
              </a:ext>
            </a:extLst>
          </p:cNvPr>
          <p:cNvSpPr/>
          <p:nvPr/>
        </p:nvSpPr>
        <p:spPr>
          <a:xfrm>
            <a:off x="4487844" y="4012364"/>
            <a:ext cx="7542575" cy="27079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18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D6A672-2C1C-F74C-9892-489828E8711D}"/>
              </a:ext>
            </a:extLst>
          </p:cNvPr>
          <p:cNvPicPr>
            <a:picLocks noChangeAspect="1"/>
          </p:cNvPicPr>
          <p:nvPr/>
        </p:nvPicPr>
        <p:blipFill>
          <a:blip r:embed="rId3"/>
          <a:stretch>
            <a:fillRect/>
          </a:stretch>
        </p:blipFill>
        <p:spPr>
          <a:xfrm>
            <a:off x="449319" y="257669"/>
            <a:ext cx="5124039" cy="2118045"/>
          </a:xfrm>
          <a:prstGeom prst="rect">
            <a:avLst/>
          </a:prstGeom>
        </p:spPr>
      </p:pic>
      <p:pic>
        <p:nvPicPr>
          <p:cNvPr id="5" name="Picture 4">
            <a:extLst>
              <a:ext uri="{FF2B5EF4-FFF2-40B4-BE49-F238E27FC236}">
                <a16:creationId xmlns="" xmlns:a16="http://schemas.microsoft.com/office/drawing/2014/main" id="{4A7AE9B2-6713-2348-94D5-B0885DB0D538}"/>
              </a:ext>
            </a:extLst>
          </p:cNvPr>
          <p:cNvPicPr>
            <a:picLocks noChangeAspect="1"/>
          </p:cNvPicPr>
          <p:nvPr/>
        </p:nvPicPr>
        <p:blipFill>
          <a:blip r:embed="rId4"/>
          <a:stretch>
            <a:fillRect/>
          </a:stretch>
        </p:blipFill>
        <p:spPr>
          <a:xfrm>
            <a:off x="333054" y="2375714"/>
            <a:ext cx="5334534" cy="1516929"/>
          </a:xfrm>
          <a:prstGeom prst="rect">
            <a:avLst/>
          </a:prstGeom>
        </p:spPr>
      </p:pic>
      <p:pic>
        <p:nvPicPr>
          <p:cNvPr id="7" name="Picture 6">
            <a:extLst>
              <a:ext uri="{FF2B5EF4-FFF2-40B4-BE49-F238E27FC236}">
                <a16:creationId xmlns="" xmlns:a16="http://schemas.microsoft.com/office/drawing/2014/main" id="{32808FD1-0368-6447-AB47-589D0A01EE76}"/>
              </a:ext>
            </a:extLst>
          </p:cNvPr>
          <p:cNvPicPr>
            <a:picLocks noChangeAspect="1"/>
          </p:cNvPicPr>
          <p:nvPr/>
        </p:nvPicPr>
        <p:blipFill>
          <a:blip r:embed="rId5"/>
          <a:stretch>
            <a:fillRect/>
          </a:stretch>
        </p:blipFill>
        <p:spPr>
          <a:xfrm>
            <a:off x="4487844" y="4026966"/>
            <a:ext cx="7462447" cy="2792476"/>
          </a:xfrm>
          <a:prstGeom prst="rect">
            <a:avLst/>
          </a:prstGeom>
        </p:spPr>
      </p:pic>
      <p:sp>
        <p:nvSpPr>
          <p:cNvPr id="8" name="Rectangle 7">
            <a:extLst>
              <a:ext uri="{FF2B5EF4-FFF2-40B4-BE49-F238E27FC236}">
                <a16:creationId xmlns="" xmlns:a16="http://schemas.microsoft.com/office/drawing/2014/main" id="{D9DDB995-2775-F44C-AAEC-0CA1738A0B27}"/>
              </a:ext>
            </a:extLst>
          </p:cNvPr>
          <p:cNvSpPr/>
          <p:nvPr/>
        </p:nvSpPr>
        <p:spPr>
          <a:xfrm>
            <a:off x="400401" y="148965"/>
            <a:ext cx="5267187" cy="37546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0898A1C-D494-FB4E-A758-1F4CA02CE5B0}"/>
              </a:ext>
            </a:extLst>
          </p:cNvPr>
          <p:cNvSpPr/>
          <p:nvPr/>
        </p:nvSpPr>
        <p:spPr>
          <a:xfrm>
            <a:off x="4487844" y="4012364"/>
            <a:ext cx="7542575" cy="27079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47CEB45E-295B-BF4E-9C41-245D5D5290E7}"/>
              </a:ext>
            </a:extLst>
          </p:cNvPr>
          <p:cNvSpPr/>
          <p:nvPr/>
        </p:nvSpPr>
        <p:spPr>
          <a:xfrm>
            <a:off x="183428" y="130613"/>
            <a:ext cx="5967993" cy="24130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53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D6A672-2C1C-F74C-9892-489828E8711D}"/>
              </a:ext>
            </a:extLst>
          </p:cNvPr>
          <p:cNvPicPr>
            <a:picLocks noChangeAspect="1"/>
          </p:cNvPicPr>
          <p:nvPr/>
        </p:nvPicPr>
        <p:blipFill>
          <a:blip r:embed="rId3"/>
          <a:stretch>
            <a:fillRect/>
          </a:stretch>
        </p:blipFill>
        <p:spPr>
          <a:xfrm>
            <a:off x="449319" y="257669"/>
            <a:ext cx="5124039" cy="2118045"/>
          </a:xfrm>
          <a:prstGeom prst="rect">
            <a:avLst/>
          </a:prstGeom>
        </p:spPr>
      </p:pic>
      <p:pic>
        <p:nvPicPr>
          <p:cNvPr id="5" name="Picture 4">
            <a:extLst>
              <a:ext uri="{FF2B5EF4-FFF2-40B4-BE49-F238E27FC236}">
                <a16:creationId xmlns="" xmlns:a16="http://schemas.microsoft.com/office/drawing/2014/main" id="{4A7AE9B2-6713-2348-94D5-B0885DB0D538}"/>
              </a:ext>
            </a:extLst>
          </p:cNvPr>
          <p:cNvPicPr>
            <a:picLocks noChangeAspect="1"/>
          </p:cNvPicPr>
          <p:nvPr/>
        </p:nvPicPr>
        <p:blipFill>
          <a:blip r:embed="rId4"/>
          <a:stretch>
            <a:fillRect/>
          </a:stretch>
        </p:blipFill>
        <p:spPr>
          <a:xfrm>
            <a:off x="333054" y="2375714"/>
            <a:ext cx="5334534" cy="1516929"/>
          </a:xfrm>
          <a:prstGeom prst="rect">
            <a:avLst/>
          </a:prstGeom>
        </p:spPr>
      </p:pic>
      <p:pic>
        <p:nvPicPr>
          <p:cNvPr id="7" name="Picture 6">
            <a:extLst>
              <a:ext uri="{FF2B5EF4-FFF2-40B4-BE49-F238E27FC236}">
                <a16:creationId xmlns="" xmlns:a16="http://schemas.microsoft.com/office/drawing/2014/main" id="{32808FD1-0368-6447-AB47-589D0A01EE76}"/>
              </a:ext>
            </a:extLst>
          </p:cNvPr>
          <p:cNvPicPr>
            <a:picLocks noChangeAspect="1"/>
          </p:cNvPicPr>
          <p:nvPr/>
        </p:nvPicPr>
        <p:blipFill>
          <a:blip r:embed="rId5"/>
          <a:stretch>
            <a:fillRect/>
          </a:stretch>
        </p:blipFill>
        <p:spPr>
          <a:xfrm>
            <a:off x="4487844" y="4026966"/>
            <a:ext cx="7462447" cy="2792476"/>
          </a:xfrm>
          <a:prstGeom prst="rect">
            <a:avLst/>
          </a:prstGeom>
        </p:spPr>
      </p:pic>
      <p:sp>
        <p:nvSpPr>
          <p:cNvPr id="8" name="Rectangle 7">
            <a:extLst>
              <a:ext uri="{FF2B5EF4-FFF2-40B4-BE49-F238E27FC236}">
                <a16:creationId xmlns="" xmlns:a16="http://schemas.microsoft.com/office/drawing/2014/main" id="{D9DDB995-2775-F44C-AAEC-0CA1738A0B27}"/>
              </a:ext>
            </a:extLst>
          </p:cNvPr>
          <p:cNvSpPr/>
          <p:nvPr/>
        </p:nvSpPr>
        <p:spPr>
          <a:xfrm>
            <a:off x="400401" y="148965"/>
            <a:ext cx="5267187" cy="37546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0898A1C-D494-FB4E-A758-1F4CA02CE5B0}"/>
              </a:ext>
            </a:extLst>
          </p:cNvPr>
          <p:cNvSpPr/>
          <p:nvPr/>
        </p:nvSpPr>
        <p:spPr>
          <a:xfrm>
            <a:off x="4487844" y="4012364"/>
            <a:ext cx="7542575" cy="27079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CAF040C0-5C07-9644-B046-05FABF907E55}"/>
              </a:ext>
            </a:extLst>
          </p:cNvPr>
          <p:cNvSpPr/>
          <p:nvPr/>
        </p:nvSpPr>
        <p:spPr>
          <a:xfrm>
            <a:off x="0" y="2073281"/>
            <a:ext cx="5967993" cy="2121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7B50E8B7-FF37-394C-9BCA-6460255EC78D}"/>
              </a:ext>
            </a:extLst>
          </p:cNvPr>
          <p:cNvSpPr/>
          <p:nvPr/>
        </p:nvSpPr>
        <p:spPr>
          <a:xfrm>
            <a:off x="4006735" y="3892643"/>
            <a:ext cx="8445730" cy="17119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33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D6A672-2C1C-F74C-9892-489828E8711D}"/>
              </a:ext>
            </a:extLst>
          </p:cNvPr>
          <p:cNvPicPr>
            <a:picLocks noChangeAspect="1"/>
          </p:cNvPicPr>
          <p:nvPr/>
        </p:nvPicPr>
        <p:blipFill>
          <a:blip r:embed="rId3"/>
          <a:stretch>
            <a:fillRect/>
          </a:stretch>
        </p:blipFill>
        <p:spPr>
          <a:xfrm>
            <a:off x="449319" y="257669"/>
            <a:ext cx="5124039" cy="2118045"/>
          </a:xfrm>
          <a:prstGeom prst="rect">
            <a:avLst/>
          </a:prstGeom>
        </p:spPr>
      </p:pic>
      <p:pic>
        <p:nvPicPr>
          <p:cNvPr id="5" name="Picture 4">
            <a:extLst>
              <a:ext uri="{FF2B5EF4-FFF2-40B4-BE49-F238E27FC236}">
                <a16:creationId xmlns="" xmlns:a16="http://schemas.microsoft.com/office/drawing/2014/main" id="{4A7AE9B2-6713-2348-94D5-B0885DB0D538}"/>
              </a:ext>
            </a:extLst>
          </p:cNvPr>
          <p:cNvPicPr>
            <a:picLocks noChangeAspect="1"/>
          </p:cNvPicPr>
          <p:nvPr/>
        </p:nvPicPr>
        <p:blipFill>
          <a:blip r:embed="rId4"/>
          <a:stretch>
            <a:fillRect/>
          </a:stretch>
        </p:blipFill>
        <p:spPr>
          <a:xfrm>
            <a:off x="333054" y="2375714"/>
            <a:ext cx="5334534" cy="1516929"/>
          </a:xfrm>
          <a:prstGeom prst="rect">
            <a:avLst/>
          </a:prstGeom>
        </p:spPr>
      </p:pic>
      <p:pic>
        <p:nvPicPr>
          <p:cNvPr id="7" name="Picture 6">
            <a:extLst>
              <a:ext uri="{FF2B5EF4-FFF2-40B4-BE49-F238E27FC236}">
                <a16:creationId xmlns="" xmlns:a16="http://schemas.microsoft.com/office/drawing/2014/main" id="{32808FD1-0368-6447-AB47-589D0A01EE76}"/>
              </a:ext>
            </a:extLst>
          </p:cNvPr>
          <p:cNvPicPr>
            <a:picLocks noChangeAspect="1"/>
          </p:cNvPicPr>
          <p:nvPr/>
        </p:nvPicPr>
        <p:blipFill>
          <a:blip r:embed="rId5"/>
          <a:stretch>
            <a:fillRect/>
          </a:stretch>
        </p:blipFill>
        <p:spPr>
          <a:xfrm>
            <a:off x="4487844" y="4026966"/>
            <a:ext cx="7462447" cy="2792476"/>
          </a:xfrm>
          <a:prstGeom prst="rect">
            <a:avLst/>
          </a:prstGeom>
        </p:spPr>
      </p:pic>
      <p:sp>
        <p:nvSpPr>
          <p:cNvPr id="8" name="Rectangle 7">
            <a:extLst>
              <a:ext uri="{FF2B5EF4-FFF2-40B4-BE49-F238E27FC236}">
                <a16:creationId xmlns="" xmlns:a16="http://schemas.microsoft.com/office/drawing/2014/main" id="{D9DDB995-2775-F44C-AAEC-0CA1738A0B27}"/>
              </a:ext>
            </a:extLst>
          </p:cNvPr>
          <p:cNvSpPr/>
          <p:nvPr/>
        </p:nvSpPr>
        <p:spPr>
          <a:xfrm>
            <a:off x="400401" y="148965"/>
            <a:ext cx="5267187" cy="37546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0898A1C-D494-FB4E-A758-1F4CA02CE5B0}"/>
              </a:ext>
            </a:extLst>
          </p:cNvPr>
          <p:cNvSpPr/>
          <p:nvPr/>
        </p:nvSpPr>
        <p:spPr>
          <a:xfrm>
            <a:off x="4487844" y="4012364"/>
            <a:ext cx="7542575" cy="27079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3172D11A-5BAA-5D44-AE20-4FC60313DF94}"/>
              </a:ext>
            </a:extLst>
          </p:cNvPr>
          <p:cNvSpPr/>
          <p:nvPr/>
        </p:nvSpPr>
        <p:spPr>
          <a:xfrm>
            <a:off x="4240039" y="5203769"/>
            <a:ext cx="7790380" cy="15587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046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579CC4A-9759-CE4F-8F64-35E697B012A4}"/>
              </a:ext>
            </a:extLst>
          </p:cNvPr>
          <p:cNvPicPr>
            <a:picLocks noChangeAspect="1"/>
          </p:cNvPicPr>
          <p:nvPr/>
        </p:nvPicPr>
        <p:blipFill>
          <a:blip r:embed="rId3"/>
          <a:stretch>
            <a:fillRect/>
          </a:stretch>
        </p:blipFill>
        <p:spPr>
          <a:xfrm>
            <a:off x="1695450" y="590550"/>
            <a:ext cx="8801100" cy="5676900"/>
          </a:xfrm>
          <a:prstGeom prst="rect">
            <a:avLst/>
          </a:prstGeom>
        </p:spPr>
      </p:pic>
      <p:sp>
        <p:nvSpPr>
          <p:cNvPr id="4" name="Rectangle 3">
            <a:extLst>
              <a:ext uri="{FF2B5EF4-FFF2-40B4-BE49-F238E27FC236}">
                <a16:creationId xmlns="" xmlns:a16="http://schemas.microsoft.com/office/drawing/2014/main" id="{2EFFDFAE-B509-0542-B670-B214B350E92A}"/>
              </a:ext>
            </a:extLst>
          </p:cNvPr>
          <p:cNvSpPr/>
          <p:nvPr/>
        </p:nvSpPr>
        <p:spPr>
          <a:xfrm>
            <a:off x="1524185" y="398830"/>
            <a:ext cx="8875738" cy="586861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87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6D2975A5-8291-B947-BE39-0C6252DAD531}"/>
              </a:ext>
            </a:extLst>
          </p:cNvPr>
          <p:cNvSpPr/>
          <p:nvPr/>
        </p:nvSpPr>
        <p:spPr>
          <a:xfrm>
            <a:off x="6168043" y="2776451"/>
            <a:ext cx="5837143" cy="3961830"/>
          </a:xfrm>
          <a:prstGeom prst="rect">
            <a:avLst/>
          </a:prstGeom>
          <a:solidFill>
            <a:srgbClr val="E2F0D9">
              <a:alpha val="38824"/>
            </a:srgb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1C4ABD64-1BD6-1042-BA05-1A61C376FE31}"/>
              </a:ext>
            </a:extLst>
          </p:cNvPr>
          <p:cNvSpPr/>
          <p:nvPr/>
        </p:nvSpPr>
        <p:spPr>
          <a:xfrm>
            <a:off x="299258" y="1320800"/>
            <a:ext cx="5552902" cy="4148975"/>
          </a:xfrm>
          <a:prstGeom prst="rect">
            <a:avLst/>
          </a:prstGeom>
          <a:solidFill>
            <a:srgbClr val="E2F0D9">
              <a:alpha val="38824"/>
            </a:srgb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8FAAF6D-1F1C-154B-83BD-2D0828740DD1}"/>
              </a:ext>
            </a:extLst>
          </p:cNvPr>
          <p:cNvSpPr>
            <a:spLocks noGrp="1"/>
          </p:cNvSpPr>
          <p:nvPr>
            <p:ph type="title"/>
          </p:nvPr>
        </p:nvSpPr>
        <p:spPr>
          <a:xfrm>
            <a:off x="565959" y="203820"/>
            <a:ext cx="11204171" cy="955675"/>
          </a:xfrm>
        </p:spPr>
        <p:txBody>
          <a:bodyPr>
            <a:normAutofit fontScale="90000"/>
          </a:bodyPr>
          <a:lstStyle/>
          <a:p>
            <a:pPr algn="ctr"/>
            <a:r>
              <a:rPr lang="en-US" sz="3600" b="1" dirty="0"/>
              <a:t>Implementation notes: </a:t>
            </a:r>
            <a:r>
              <a:rPr lang="en-US" sz="3600" b="1" dirty="0" err="1"/>
              <a:t>Matroska</a:t>
            </a:r>
            <a:r>
              <a:rPr lang="en-US" sz="3600" b="1" dirty="0"/>
              <a:t>/FFV1 and MXF/JPEG2000</a:t>
            </a:r>
            <a:r>
              <a:rPr lang="en-US" sz="2800" b="1" i="1" dirty="0"/>
              <a:t/>
            </a:r>
            <a:br>
              <a:rPr lang="en-US" sz="2800" b="1" i="1" dirty="0"/>
            </a:br>
            <a:r>
              <a:rPr lang="en-US" sz="2800" b="1" i="1" dirty="0"/>
              <a:t>Excerpts from TC 06 section B.3</a:t>
            </a:r>
            <a:endParaRPr lang="en-US" sz="4800" b="1" i="1" dirty="0"/>
          </a:p>
        </p:txBody>
      </p:sp>
      <p:pic>
        <p:nvPicPr>
          <p:cNvPr id="6" name="Content Placeholder 5">
            <a:extLst>
              <a:ext uri="{FF2B5EF4-FFF2-40B4-BE49-F238E27FC236}">
                <a16:creationId xmlns="" xmlns:a16="http://schemas.microsoft.com/office/drawing/2014/main" id="{3DC5FC56-3C71-FD4D-86D4-13E23E26BACB}"/>
              </a:ext>
            </a:extLst>
          </p:cNvPr>
          <p:cNvPicPr>
            <a:picLocks noGrp="1" noChangeAspect="1"/>
          </p:cNvPicPr>
          <p:nvPr>
            <p:ph sz="half" idx="1"/>
          </p:nvPr>
        </p:nvPicPr>
        <p:blipFill>
          <a:blip r:embed="rId3"/>
          <a:stretch>
            <a:fillRect/>
          </a:stretch>
        </p:blipFill>
        <p:spPr>
          <a:xfrm>
            <a:off x="482600" y="1653431"/>
            <a:ext cx="5181600" cy="1478819"/>
          </a:xfrm>
        </p:spPr>
      </p:pic>
      <p:pic>
        <p:nvPicPr>
          <p:cNvPr id="8" name="Content Placeholder 7">
            <a:extLst>
              <a:ext uri="{FF2B5EF4-FFF2-40B4-BE49-F238E27FC236}">
                <a16:creationId xmlns="" xmlns:a16="http://schemas.microsoft.com/office/drawing/2014/main" id="{6E4444D0-6E8A-ED40-86E5-509C0C8B5E24}"/>
              </a:ext>
            </a:extLst>
          </p:cNvPr>
          <p:cNvPicPr>
            <a:picLocks noGrp="1" noChangeAspect="1"/>
          </p:cNvPicPr>
          <p:nvPr>
            <p:ph sz="half" idx="2"/>
          </p:nvPr>
        </p:nvPicPr>
        <p:blipFill>
          <a:blip r:embed="rId4"/>
          <a:stretch>
            <a:fillRect/>
          </a:stretch>
        </p:blipFill>
        <p:spPr>
          <a:xfrm>
            <a:off x="482600" y="3464881"/>
            <a:ext cx="5181600" cy="1644594"/>
          </a:xfrm>
        </p:spPr>
      </p:pic>
      <p:pic>
        <p:nvPicPr>
          <p:cNvPr id="10" name="Picture 9">
            <a:extLst>
              <a:ext uri="{FF2B5EF4-FFF2-40B4-BE49-F238E27FC236}">
                <a16:creationId xmlns="" xmlns:a16="http://schemas.microsoft.com/office/drawing/2014/main" id="{CF7CB690-E3E6-4248-BD73-634A2548920B}"/>
              </a:ext>
            </a:extLst>
          </p:cNvPr>
          <p:cNvPicPr>
            <a:picLocks noChangeAspect="1"/>
          </p:cNvPicPr>
          <p:nvPr/>
        </p:nvPicPr>
        <p:blipFill>
          <a:blip r:embed="rId5"/>
          <a:stretch>
            <a:fillRect/>
          </a:stretch>
        </p:blipFill>
        <p:spPr>
          <a:xfrm>
            <a:off x="6318250" y="3000094"/>
            <a:ext cx="5549900" cy="1663700"/>
          </a:xfrm>
          <a:prstGeom prst="rect">
            <a:avLst/>
          </a:prstGeom>
        </p:spPr>
      </p:pic>
      <p:pic>
        <p:nvPicPr>
          <p:cNvPr id="12" name="Picture 11">
            <a:extLst>
              <a:ext uri="{FF2B5EF4-FFF2-40B4-BE49-F238E27FC236}">
                <a16:creationId xmlns="" xmlns:a16="http://schemas.microsoft.com/office/drawing/2014/main" id="{BBDAD831-DDA4-DB4B-8D9D-C43F19377E29}"/>
              </a:ext>
            </a:extLst>
          </p:cNvPr>
          <p:cNvPicPr>
            <a:picLocks noChangeAspect="1"/>
          </p:cNvPicPr>
          <p:nvPr/>
        </p:nvPicPr>
        <p:blipFill>
          <a:blip r:embed="rId6"/>
          <a:stretch>
            <a:fillRect/>
          </a:stretch>
        </p:blipFill>
        <p:spPr>
          <a:xfrm>
            <a:off x="6813550" y="4942422"/>
            <a:ext cx="5054600" cy="1511300"/>
          </a:xfrm>
          <a:prstGeom prst="rect">
            <a:avLst/>
          </a:prstGeom>
        </p:spPr>
      </p:pic>
    </p:spTree>
    <p:extLst>
      <p:ext uri="{BB962C8B-B14F-4D97-AF65-F5344CB8AC3E}">
        <p14:creationId xmlns:p14="http://schemas.microsoft.com/office/powerpoint/2010/main" val="91563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71CFB9A-9DBD-A645-9954-50AAA2CD0490}"/>
              </a:ext>
            </a:extLst>
          </p:cNvPr>
          <p:cNvPicPr>
            <a:picLocks noChangeAspect="1"/>
          </p:cNvPicPr>
          <p:nvPr/>
        </p:nvPicPr>
        <p:blipFill>
          <a:blip r:embed="rId3"/>
          <a:stretch>
            <a:fillRect/>
          </a:stretch>
        </p:blipFill>
        <p:spPr>
          <a:xfrm rot="20734587">
            <a:off x="279936" y="866661"/>
            <a:ext cx="6388100" cy="1612900"/>
          </a:xfrm>
          <a:prstGeom prst="rect">
            <a:avLst/>
          </a:prstGeom>
          <a:ln w="38100">
            <a:solidFill>
              <a:srgbClr val="00B050"/>
            </a:solidFill>
          </a:ln>
        </p:spPr>
      </p:pic>
      <p:sp>
        <p:nvSpPr>
          <p:cNvPr id="2" name="TextBox 1">
            <a:extLst>
              <a:ext uri="{FF2B5EF4-FFF2-40B4-BE49-F238E27FC236}">
                <a16:creationId xmlns="" xmlns:a16="http://schemas.microsoft.com/office/drawing/2014/main" id="{BACEB107-F1F4-9B43-995C-9340F61333F3}"/>
              </a:ext>
            </a:extLst>
          </p:cNvPr>
          <p:cNvSpPr txBox="1"/>
          <p:nvPr/>
        </p:nvSpPr>
        <p:spPr>
          <a:xfrm>
            <a:off x="6799812" y="831280"/>
            <a:ext cx="2211186" cy="365760"/>
          </a:xfrm>
          <a:prstGeom prst="rect">
            <a:avLst/>
          </a:prstGeom>
          <a:noFill/>
        </p:spPr>
        <p:txBody>
          <a:bodyPr wrap="square" rtlCol="0">
            <a:spAutoFit/>
          </a:bodyPr>
          <a:lstStyle/>
          <a:p>
            <a:r>
              <a:rPr lang="en-US" i="1" dirty="0"/>
              <a:t>Illustrative examples</a:t>
            </a:r>
          </a:p>
        </p:txBody>
      </p:sp>
    </p:spTree>
    <p:extLst>
      <p:ext uri="{BB962C8B-B14F-4D97-AF65-F5344CB8AC3E}">
        <p14:creationId xmlns:p14="http://schemas.microsoft.com/office/powerpoint/2010/main" val="288732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C3FC9C9-29E0-5442-A75D-9951E29118BB}"/>
              </a:ext>
            </a:extLst>
          </p:cNvPr>
          <p:cNvPicPr>
            <a:picLocks noChangeAspect="1"/>
          </p:cNvPicPr>
          <p:nvPr/>
        </p:nvPicPr>
        <p:blipFill>
          <a:blip r:embed="rId3"/>
          <a:stretch>
            <a:fillRect/>
          </a:stretch>
        </p:blipFill>
        <p:spPr>
          <a:xfrm>
            <a:off x="750352" y="147145"/>
            <a:ext cx="4703069" cy="6484883"/>
          </a:xfrm>
          <a:prstGeom prst="rect">
            <a:avLst/>
          </a:prstGeom>
          <a:ln w="38100">
            <a:solidFill>
              <a:schemeClr val="accent6">
                <a:lumMod val="75000"/>
              </a:schemeClr>
            </a:solidFill>
          </a:ln>
        </p:spPr>
      </p:pic>
      <p:pic>
        <p:nvPicPr>
          <p:cNvPr id="3" name="Picture 2">
            <a:extLst>
              <a:ext uri="{FF2B5EF4-FFF2-40B4-BE49-F238E27FC236}">
                <a16:creationId xmlns="" xmlns:a16="http://schemas.microsoft.com/office/drawing/2014/main" id="{FB15A99F-6C46-214B-BC78-BFB06B6ABD61}"/>
              </a:ext>
            </a:extLst>
          </p:cNvPr>
          <p:cNvPicPr>
            <a:picLocks noChangeAspect="1"/>
          </p:cNvPicPr>
          <p:nvPr/>
        </p:nvPicPr>
        <p:blipFill>
          <a:blip r:embed="rId4"/>
          <a:stretch>
            <a:fillRect/>
          </a:stretch>
        </p:blipFill>
        <p:spPr>
          <a:xfrm rot="573023">
            <a:off x="4741917" y="780395"/>
            <a:ext cx="6197600" cy="2438400"/>
          </a:xfrm>
          <a:prstGeom prst="rect">
            <a:avLst/>
          </a:prstGeom>
          <a:ln w="38100">
            <a:solidFill>
              <a:schemeClr val="accent6">
                <a:lumMod val="75000"/>
              </a:schemeClr>
            </a:solidFill>
          </a:ln>
        </p:spPr>
      </p:pic>
      <p:sp>
        <p:nvSpPr>
          <p:cNvPr id="6" name="TextBox 5">
            <a:extLst>
              <a:ext uri="{FF2B5EF4-FFF2-40B4-BE49-F238E27FC236}">
                <a16:creationId xmlns="" xmlns:a16="http://schemas.microsoft.com/office/drawing/2014/main" id="{C795AC37-7EE8-AB40-AB01-45E78CF4F18C}"/>
              </a:ext>
            </a:extLst>
          </p:cNvPr>
          <p:cNvSpPr txBox="1"/>
          <p:nvPr/>
        </p:nvSpPr>
        <p:spPr>
          <a:xfrm>
            <a:off x="5633546" y="3793562"/>
            <a:ext cx="5875282" cy="2862322"/>
          </a:xfrm>
          <a:prstGeom prst="rect">
            <a:avLst/>
          </a:prstGeom>
          <a:noFill/>
        </p:spPr>
        <p:txBody>
          <a:bodyPr wrap="square" rtlCol="0">
            <a:spAutoFit/>
          </a:bodyPr>
          <a:lstStyle/>
          <a:p>
            <a:r>
              <a:rPr lang="en-US" sz="2000" dirty="0"/>
              <a:t>IASA-TC 06 to be published in phases</a:t>
            </a:r>
          </a:p>
          <a:p>
            <a:r>
              <a:rPr lang="en-US" sz="2000" dirty="0"/>
              <a:t> </a:t>
            </a:r>
          </a:p>
          <a:p>
            <a:r>
              <a:rPr lang="en-US" sz="2000" i="1" dirty="0"/>
              <a:t>First </a:t>
            </a:r>
            <a:r>
              <a:rPr lang="en-US" sz="2000" b="1" i="1" dirty="0"/>
              <a:t>edition</a:t>
            </a:r>
            <a:r>
              <a:rPr lang="en-US" sz="2000" i="1" dirty="0"/>
              <a:t> </a:t>
            </a:r>
          </a:p>
          <a:p>
            <a:pPr marL="285750" indent="-285750">
              <a:buFont typeface="Arial" panose="020B0604020202020204" pitchFamily="34" charset="0"/>
              <a:buChar char="•"/>
            </a:pPr>
            <a:r>
              <a:rPr lang="en-US" sz="2000" i="1" dirty="0"/>
              <a:t>Focus on carrier-based recordings, i.e.,  videotapes (mostly analogue)</a:t>
            </a:r>
          </a:p>
          <a:p>
            <a:pPr marL="285750" indent="-285750">
              <a:buFont typeface="Arial" panose="020B0604020202020204" pitchFamily="34" charset="0"/>
              <a:buChar char="•"/>
            </a:pPr>
            <a:endParaRPr lang="en-US" sz="2000" i="1" dirty="0"/>
          </a:p>
          <a:p>
            <a:r>
              <a:rPr lang="en-US" sz="2000" i="1" dirty="0"/>
              <a:t>First </a:t>
            </a:r>
            <a:r>
              <a:rPr lang="en-US" sz="2000" b="1" i="1" dirty="0"/>
              <a:t>version</a:t>
            </a:r>
            <a:endParaRPr lang="en-US" sz="2000" i="1" dirty="0"/>
          </a:p>
          <a:p>
            <a:pPr marL="285750" indent="-285750">
              <a:buFont typeface="Arial" panose="020B0604020202020204" pitchFamily="34" charset="0"/>
              <a:buChar char="•"/>
            </a:pPr>
            <a:r>
              <a:rPr lang="en-US" sz="2000" i="1" dirty="0"/>
              <a:t>Online only as set of PDF files, second version will also be in print</a:t>
            </a:r>
          </a:p>
        </p:txBody>
      </p:sp>
    </p:spTree>
    <p:extLst>
      <p:ext uri="{BB962C8B-B14F-4D97-AF65-F5344CB8AC3E}">
        <p14:creationId xmlns:p14="http://schemas.microsoft.com/office/powerpoint/2010/main" val="107713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71CFB9A-9DBD-A645-9954-50AAA2CD0490}"/>
              </a:ext>
            </a:extLst>
          </p:cNvPr>
          <p:cNvPicPr>
            <a:picLocks noChangeAspect="1"/>
          </p:cNvPicPr>
          <p:nvPr/>
        </p:nvPicPr>
        <p:blipFill>
          <a:blip r:embed="rId3"/>
          <a:stretch>
            <a:fillRect/>
          </a:stretch>
        </p:blipFill>
        <p:spPr>
          <a:xfrm rot="20734587">
            <a:off x="279936" y="866661"/>
            <a:ext cx="6388100" cy="1612900"/>
          </a:xfrm>
          <a:prstGeom prst="rect">
            <a:avLst/>
          </a:prstGeom>
          <a:ln w="38100">
            <a:solidFill>
              <a:srgbClr val="00B050"/>
            </a:solidFill>
          </a:ln>
        </p:spPr>
      </p:pic>
      <p:pic>
        <p:nvPicPr>
          <p:cNvPr id="5" name="Picture 4">
            <a:extLst>
              <a:ext uri="{FF2B5EF4-FFF2-40B4-BE49-F238E27FC236}">
                <a16:creationId xmlns="" xmlns:a16="http://schemas.microsoft.com/office/drawing/2014/main" id="{E6687B40-F58E-084E-B9C4-87F3D875B685}"/>
              </a:ext>
            </a:extLst>
          </p:cNvPr>
          <p:cNvPicPr>
            <a:picLocks noChangeAspect="1"/>
          </p:cNvPicPr>
          <p:nvPr/>
        </p:nvPicPr>
        <p:blipFill>
          <a:blip r:embed="rId4"/>
          <a:stretch>
            <a:fillRect/>
          </a:stretch>
        </p:blipFill>
        <p:spPr>
          <a:xfrm>
            <a:off x="3887719" y="2952521"/>
            <a:ext cx="7045986" cy="333452"/>
          </a:xfrm>
          <a:prstGeom prst="rect">
            <a:avLst/>
          </a:prstGeom>
        </p:spPr>
      </p:pic>
      <p:pic>
        <p:nvPicPr>
          <p:cNvPr id="7" name="Picture 6">
            <a:extLst>
              <a:ext uri="{FF2B5EF4-FFF2-40B4-BE49-F238E27FC236}">
                <a16:creationId xmlns="" xmlns:a16="http://schemas.microsoft.com/office/drawing/2014/main" id="{A7738423-0DD7-5640-9346-9B45232A4CD7}"/>
              </a:ext>
            </a:extLst>
          </p:cNvPr>
          <p:cNvPicPr>
            <a:picLocks noChangeAspect="1"/>
          </p:cNvPicPr>
          <p:nvPr/>
        </p:nvPicPr>
        <p:blipFill>
          <a:blip r:embed="rId5"/>
          <a:stretch>
            <a:fillRect/>
          </a:stretch>
        </p:blipFill>
        <p:spPr>
          <a:xfrm>
            <a:off x="3831335" y="3316077"/>
            <a:ext cx="7873704" cy="3366189"/>
          </a:xfrm>
          <a:prstGeom prst="rect">
            <a:avLst/>
          </a:prstGeom>
        </p:spPr>
      </p:pic>
      <p:sp>
        <p:nvSpPr>
          <p:cNvPr id="8" name="Rectangle 7">
            <a:extLst>
              <a:ext uri="{FF2B5EF4-FFF2-40B4-BE49-F238E27FC236}">
                <a16:creationId xmlns="" xmlns:a16="http://schemas.microsoft.com/office/drawing/2014/main" id="{72E12ACE-A5C7-DB4C-9A84-7148F2CC66FA}"/>
              </a:ext>
            </a:extLst>
          </p:cNvPr>
          <p:cNvSpPr/>
          <p:nvPr/>
        </p:nvSpPr>
        <p:spPr>
          <a:xfrm>
            <a:off x="3639424" y="2778474"/>
            <a:ext cx="7983371" cy="379859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13E9018F-C683-144D-B2F4-A62931AA223C}"/>
              </a:ext>
            </a:extLst>
          </p:cNvPr>
          <p:cNvSpPr/>
          <p:nvPr/>
        </p:nvSpPr>
        <p:spPr>
          <a:xfrm>
            <a:off x="4946573" y="3249742"/>
            <a:ext cx="209321" cy="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6AA94DE6-6EE1-2744-B2AA-00624426908D}"/>
              </a:ext>
            </a:extLst>
          </p:cNvPr>
          <p:cNvSpPr/>
          <p:nvPr/>
        </p:nvSpPr>
        <p:spPr>
          <a:xfrm>
            <a:off x="5835373" y="3260992"/>
            <a:ext cx="209321" cy="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BA1637-3142-8D49-8BB6-7350CD46946A}"/>
              </a:ext>
            </a:extLst>
          </p:cNvPr>
          <p:cNvSpPr/>
          <p:nvPr/>
        </p:nvSpPr>
        <p:spPr>
          <a:xfrm>
            <a:off x="6200660" y="3261481"/>
            <a:ext cx="209321" cy="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2F6322B-3CE2-7345-97CD-CB601EA7C4AD}"/>
              </a:ext>
            </a:extLst>
          </p:cNvPr>
          <p:cNvSpPr/>
          <p:nvPr/>
        </p:nvSpPr>
        <p:spPr>
          <a:xfrm>
            <a:off x="7038747" y="3250091"/>
            <a:ext cx="209321" cy="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9EF352FC-5301-AA41-9643-6C2413C3CFC9}"/>
              </a:ext>
            </a:extLst>
          </p:cNvPr>
          <p:cNvSpPr/>
          <p:nvPr/>
        </p:nvSpPr>
        <p:spPr>
          <a:xfrm>
            <a:off x="5098973" y="3402142"/>
            <a:ext cx="209321" cy="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635725EF-67D1-EB4C-9927-709521DF2979}"/>
              </a:ext>
            </a:extLst>
          </p:cNvPr>
          <p:cNvSpPr/>
          <p:nvPr/>
        </p:nvSpPr>
        <p:spPr>
          <a:xfrm>
            <a:off x="7390403" y="3260992"/>
            <a:ext cx="209321" cy="6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F10BE952-D843-BD45-99A7-AE1A526A960B}"/>
              </a:ext>
            </a:extLst>
          </p:cNvPr>
          <p:cNvSpPr/>
          <p:nvPr/>
        </p:nvSpPr>
        <p:spPr>
          <a:xfrm>
            <a:off x="8169811" y="3257429"/>
            <a:ext cx="609495" cy="69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E4E679B5-55FD-F349-AF35-DB7D7C1CE805}"/>
              </a:ext>
            </a:extLst>
          </p:cNvPr>
          <p:cNvSpPr/>
          <p:nvPr/>
        </p:nvSpPr>
        <p:spPr>
          <a:xfrm>
            <a:off x="9523049" y="3253155"/>
            <a:ext cx="609495" cy="69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0D7B0C3B-2F9B-9442-BAF8-E518BF779757}"/>
              </a:ext>
            </a:extLst>
          </p:cNvPr>
          <p:cNvSpPr/>
          <p:nvPr/>
        </p:nvSpPr>
        <p:spPr>
          <a:xfrm>
            <a:off x="4057164" y="5386654"/>
            <a:ext cx="3623801" cy="1126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608DF28F-6D58-6249-AA1E-A3D22A2A8B70}"/>
              </a:ext>
            </a:extLst>
          </p:cNvPr>
          <p:cNvSpPr txBox="1"/>
          <p:nvPr/>
        </p:nvSpPr>
        <p:spPr>
          <a:xfrm>
            <a:off x="6799812" y="831280"/>
            <a:ext cx="2211186" cy="365760"/>
          </a:xfrm>
          <a:prstGeom prst="rect">
            <a:avLst/>
          </a:prstGeom>
          <a:noFill/>
        </p:spPr>
        <p:txBody>
          <a:bodyPr wrap="square" rtlCol="0">
            <a:spAutoFit/>
          </a:bodyPr>
          <a:lstStyle/>
          <a:p>
            <a:r>
              <a:rPr lang="en-US" i="1" dirty="0"/>
              <a:t>Illustrative examples</a:t>
            </a:r>
          </a:p>
        </p:txBody>
      </p:sp>
    </p:spTree>
    <p:extLst>
      <p:ext uri="{BB962C8B-B14F-4D97-AF65-F5344CB8AC3E}">
        <p14:creationId xmlns:p14="http://schemas.microsoft.com/office/powerpoint/2010/main" val="4044087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EE0B9A9-A1CB-8E44-A3B2-7281D8D830BC}"/>
              </a:ext>
            </a:extLst>
          </p:cNvPr>
          <p:cNvPicPr>
            <a:picLocks noChangeAspect="1"/>
          </p:cNvPicPr>
          <p:nvPr/>
        </p:nvPicPr>
        <p:blipFill>
          <a:blip r:embed="rId3"/>
          <a:stretch>
            <a:fillRect/>
          </a:stretch>
        </p:blipFill>
        <p:spPr>
          <a:xfrm>
            <a:off x="733926" y="0"/>
            <a:ext cx="10724147" cy="6858000"/>
          </a:xfrm>
          <a:prstGeom prst="rect">
            <a:avLst/>
          </a:prstGeom>
          <a:ln w="38100">
            <a:solidFill>
              <a:schemeClr val="accent6">
                <a:lumMod val="75000"/>
              </a:schemeClr>
            </a:solidFill>
          </a:ln>
        </p:spPr>
      </p:pic>
    </p:spTree>
    <p:extLst>
      <p:ext uri="{BB962C8B-B14F-4D97-AF65-F5344CB8AC3E}">
        <p14:creationId xmlns:p14="http://schemas.microsoft.com/office/powerpoint/2010/main" val="377818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EE0B9A9-A1CB-8E44-A3B2-7281D8D830BC}"/>
              </a:ext>
            </a:extLst>
          </p:cNvPr>
          <p:cNvPicPr>
            <a:picLocks noChangeAspect="1"/>
          </p:cNvPicPr>
          <p:nvPr/>
        </p:nvPicPr>
        <p:blipFill>
          <a:blip r:embed="rId3"/>
          <a:stretch>
            <a:fillRect/>
          </a:stretch>
        </p:blipFill>
        <p:spPr>
          <a:xfrm>
            <a:off x="733926" y="0"/>
            <a:ext cx="10724147" cy="6858000"/>
          </a:xfrm>
          <a:prstGeom prst="rect">
            <a:avLst/>
          </a:prstGeom>
          <a:ln w="38100">
            <a:solidFill>
              <a:schemeClr val="accent6">
                <a:lumMod val="75000"/>
              </a:schemeClr>
            </a:solidFill>
          </a:ln>
        </p:spPr>
      </p:pic>
      <p:pic>
        <p:nvPicPr>
          <p:cNvPr id="6" name="Picture 5">
            <a:extLst>
              <a:ext uri="{FF2B5EF4-FFF2-40B4-BE49-F238E27FC236}">
                <a16:creationId xmlns="" xmlns:a16="http://schemas.microsoft.com/office/drawing/2014/main" id="{D56BCB5A-B8B7-184F-9241-594C3572E134}"/>
              </a:ext>
            </a:extLst>
          </p:cNvPr>
          <p:cNvPicPr>
            <a:picLocks noChangeAspect="1"/>
          </p:cNvPicPr>
          <p:nvPr/>
        </p:nvPicPr>
        <p:blipFill>
          <a:blip r:embed="rId4"/>
          <a:stretch>
            <a:fillRect/>
          </a:stretch>
        </p:blipFill>
        <p:spPr>
          <a:xfrm>
            <a:off x="1711247" y="1138044"/>
            <a:ext cx="6896100" cy="6299200"/>
          </a:xfrm>
          <a:prstGeom prst="rect">
            <a:avLst/>
          </a:prstGeom>
        </p:spPr>
      </p:pic>
      <p:sp>
        <p:nvSpPr>
          <p:cNvPr id="7" name="Oval 6">
            <a:extLst>
              <a:ext uri="{FF2B5EF4-FFF2-40B4-BE49-F238E27FC236}">
                <a16:creationId xmlns="" xmlns:a16="http://schemas.microsoft.com/office/drawing/2014/main" id="{7F375034-A874-2847-AD57-F457B0F967C7}"/>
              </a:ext>
            </a:extLst>
          </p:cNvPr>
          <p:cNvSpPr/>
          <p:nvPr/>
        </p:nvSpPr>
        <p:spPr>
          <a:xfrm>
            <a:off x="2252546" y="1315845"/>
            <a:ext cx="6088566" cy="3300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 xmlns:a16="http://schemas.microsoft.com/office/drawing/2014/main" id="{32493112-984D-7343-B942-CF12B5EBBCB5}"/>
              </a:ext>
            </a:extLst>
          </p:cNvPr>
          <p:cNvCxnSpPr>
            <a:cxnSpLocks/>
          </p:cNvCxnSpPr>
          <p:nvPr/>
        </p:nvCxnSpPr>
        <p:spPr>
          <a:xfrm flipV="1">
            <a:off x="4594302" y="406711"/>
            <a:ext cx="4321562" cy="9537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897923FB-8345-6448-B145-6F270BD0B789}"/>
              </a:ext>
            </a:extLst>
          </p:cNvPr>
          <p:cNvCxnSpPr>
            <a:cxnSpLocks/>
          </p:cNvCxnSpPr>
          <p:nvPr/>
        </p:nvCxnSpPr>
        <p:spPr>
          <a:xfrm flipV="1">
            <a:off x="7616283" y="1504798"/>
            <a:ext cx="3389971" cy="25319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 xmlns:a16="http://schemas.microsoft.com/office/drawing/2014/main" id="{A5637C4D-E959-2847-8542-8A224AA34E29}"/>
              </a:ext>
            </a:extLst>
          </p:cNvPr>
          <p:cNvSpPr/>
          <p:nvPr/>
        </p:nvSpPr>
        <p:spPr>
          <a:xfrm>
            <a:off x="8318810" y="256478"/>
            <a:ext cx="2849602" cy="16838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79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33263-2E79-604B-89FD-51E66EC16082}"/>
              </a:ext>
            </a:extLst>
          </p:cNvPr>
          <p:cNvSpPr>
            <a:spLocks noGrp="1"/>
          </p:cNvSpPr>
          <p:nvPr>
            <p:ph type="title"/>
          </p:nvPr>
        </p:nvSpPr>
        <p:spPr/>
        <p:txBody>
          <a:bodyPr>
            <a:normAutofit/>
          </a:bodyPr>
          <a:lstStyle/>
          <a:p>
            <a:r>
              <a:rPr lang="en-US" b="1" dirty="0"/>
              <a:t>Part C. Video Carriers and Signal Extraction</a:t>
            </a:r>
          </a:p>
        </p:txBody>
      </p:sp>
      <p:sp>
        <p:nvSpPr>
          <p:cNvPr id="3" name="Content Placeholder 2">
            <a:extLst>
              <a:ext uri="{FF2B5EF4-FFF2-40B4-BE49-F238E27FC236}">
                <a16:creationId xmlns="" xmlns:a16="http://schemas.microsoft.com/office/drawing/2014/main" id="{1DE8CCA4-0CF5-D84F-84AF-3A3449BD4F0D}"/>
              </a:ext>
            </a:extLst>
          </p:cNvPr>
          <p:cNvSpPr>
            <a:spLocks noGrp="1"/>
          </p:cNvSpPr>
          <p:nvPr>
            <p:ph idx="1"/>
          </p:nvPr>
        </p:nvSpPr>
        <p:spPr>
          <a:xfrm>
            <a:off x="838200" y="1930725"/>
            <a:ext cx="10515600" cy="4028637"/>
          </a:xfrm>
        </p:spPr>
        <p:txBody>
          <a:bodyPr>
            <a:normAutofit/>
          </a:bodyPr>
          <a:lstStyle/>
          <a:p>
            <a:pPr lvl="0"/>
            <a:r>
              <a:rPr lang="en-US" dirty="0"/>
              <a:t>Quadruplex 2-inch Reels</a:t>
            </a:r>
          </a:p>
          <a:p>
            <a:pPr lvl="0"/>
            <a:r>
              <a:rPr lang="en-US" dirty="0"/>
              <a:t>EIAJ and Sony CV ½-inch Open Reel Videotapes</a:t>
            </a:r>
          </a:p>
          <a:p>
            <a:pPr lvl="0"/>
            <a:r>
              <a:rPr lang="en-US" dirty="0"/>
              <a:t>1-inch Helical-Scan Open Reel Videotapes (types A, B, C)</a:t>
            </a:r>
          </a:p>
          <a:p>
            <a:pPr lvl="0"/>
            <a:r>
              <a:rPr lang="en-US" dirty="0"/>
              <a:t>U-</a:t>
            </a:r>
            <a:r>
              <a:rPr lang="en-US" dirty="0" err="1"/>
              <a:t>matic</a:t>
            </a:r>
            <a:r>
              <a:rPr lang="en-US" dirty="0"/>
              <a:t> ¾-inch Videocassettes</a:t>
            </a:r>
          </a:p>
          <a:p>
            <a:pPr lvl="0"/>
            <a:r>
              <a:rPr lang="en-US" dirty="0"/>
              <a:t>½-inch Analogue Consumer and Semi-Professional Videocassettes</a:t>
            </a:r>
          </a:p>
          <a:p>
            <a:r>
              <a:rPr lang="en-US" dirty="0" err="1"/>
              <a:t>Betacam</a:t>
            </a:r>
            <a:r>
              <a:rPr lang="en-US" dirty="0"/>
              <a:t> ½-inch Professional Videocassette Family</a:t>
            </a:r>
            <a:endParaRPr lang="en-US" sz="3200" dirty="0"/>
          </a:p>
        </p:txBody>
      </p:sp>
    </p:spTree>
    <p:extLst>
      <p:ext uri="{BB962C8B-B14F-4D97-AF65-F5344CB8AC3E}">
        <p14:creationId xmlns:p14="http://schemas.microsoft.com/office/powerpoint/2010/main" val="1181041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3878035-5A8D-474B-A82B-49A80F81077E}"/>
              </a:ext>
            </a:extLst>
          </p:cNvPr>
          <p:cNvPicPr>
            <a:picLocks noChangeAspect="1"/>
          </p:cNvPicPr>
          <p:nvPr/>
        </p:nvPicPr>
        <p:blipFill>
          <a:blip r:embed="rId3"/>
          <a:stretch>
            <a:fillRect/>
          </a:stretch>
        </p:blipFill>
        <p:spPr>
          <a:xfrm rot="20848294">
            <a:off x="884902" y="704887"/>
            <a:ext cx="5589639" cy="1673821"/>
          </a:xfrm>
          <a:prstGeom prst="rect">
            <a:avLst/>
          </a:prstGeom>
          <a:ln w="38100">
            <a:solidFill>
              <a:schemeClr val="accent6">
                <a:lumMod val="75000"/>
              </a:schemeClr>
            </a:solidFill>
          </a:ln>
        </p:spPr>
      </p:pic>
      <p:pic>
        <p:nvPicPr>
          <p:cNvPr id="7" name="Picture 6">
            <a:extLst>
              <a:ext uri="{FF2B5EF4-FFF2-40B4-BE49-F238E27FC236}">
                <a16:creationId xmlns="" xmlns:a16="http://schemas.microsoft.com/office/drawing/2014/main" id="{5A58964E-8FAD-0449-A59E-3FF1B80F1523}"/>
              </a:ext>
            </a:extLst>
          </p:cNvPr>
          <p:cNvPicPr>
            <a:picLocks noChangeAspect="1"/>
          </p:cNvPicPr>
          <p:nvPr/>
        </p:nvPicPr>
        <p:blipFill>
          <a:blip r:embed="rId4"/>
          <a:stretch>
            <a:fillRect/>
          </a:stretch>
        </p:blipFill>
        <p:spPr>
          <a:xfrm>
            <a:off x="3828641" y="1409062"/>
            <a:ext cx="8029063" cy="5261178"/>
          </a:xfrm>
          <a:prstGeom prst="rect">
            <a:avLst/>
          </a:prstGeom>
          <a:ln w="38100">
            <a:solidFill>
              <a:schemeClr val="accent6">
                <a:lumMod val="75000"/>
              </a:schemeClr>
            </a:solidFill>
          </a:ln>
        </p:spPr>
      </p:pic>
    </p:spTree>
    <p:extLst>
      <p:ext uri="{BB962C8B-B14F-4D97-AF65-F5344CB8AC3E}">
        <p14:creationId xmlns:p14="http://schemas.microsoft.com/office/powerpoint/2010/main" val="170616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E6B555B-63EF-5348-A332-6A72F39CB584}"/>
              </a:ext>
            </a:extLst>
          </p:cNvPr>
          <p:cNvPicPr>
            <a:picLocks noChangeAspect="1"/>
          </p:cNvPicPr>
          <p:nvPr/>
        </p:nvPicPr>
        <p:blipFill>
          <a:blip r:embed="rId3"/>
          <a:stretch>
            <a:fillRect/>
          </a:stretch>
        </p:blipFill>
        <p:spPr>
          <a:xfrm>
            <a:off x="822427" y="615745"/>
            <a:ext cx="8216900" cy="2971800"/>
          </a:xfrm>
          <a:prstGeom prst="rect">
            <a:avLst/>
          </a:prstGeom>
          <a:ln w="38100">
            <a:solidFill>
              <a:schemeClr val="accent6">
                <a:lumMod val="75000"/>
              </a:schemeClr>
            </a:solidFill>
          </a:ln>
        </p:spPr>
      </p:pic>
    </p:spTree>
    <p:extLst>
      <p:ext uri="{BB962C8B-B14F-4D97-AF65-F5344CB8AC3E}">
        <p14:creationId xmlns:p14="http://schemas.microsoft.com/office/powerpoint/2010/main" val="31268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E6B555B-63EF-5348-A332-6A72F39CB584}"/>
              </a:ext>
            </a:extLst>
          </p:cNvPr>
          <p:cNvPicPr>
            <a:picLocks noChangeAspect="1"/>
          </p:cNvPicPr>
          <p:nvPr/>
        </p:nvPicPr>
        <p:blipFill>
          <a:blip r:embed="rId3"/>
          <a:stretch>
            <a:fillRect/>
          </a:stretch>
        </p:blipFill>
        <p:spPr>
          <a:xfrm>
            <a:off x="822427" y="615745"/>
            <a:ext cx="8216900" cy="2971800"/>
          </a:xfrm>
          <a:prstGeom prst="rect">
            <a:avLst/>
          </a:prstGeom>
          <a:ln w="38100">
            <a:solidFill>
              <a:schemeClr val="accent6">
                <a:lumMod val="75000"/>
              </a:schemeClr>
            </a:solidFill>
          </a:ln>
        </p:spPr>
      </p:pic>
      <p:pic>
        <p:nvPicPr>
          <p:cNvPr id="4" name="Picture 3">
            <a:extLst>
              <a:ext uri="{FF2B5EF4-FFF2-40B4-BE49-F238E27FC236}">
                <a16:creationId xmlns="" xmlns:a16="http://schemas.microsoft.com/office/drawing/2014/main" id="{E47ED413-A3BE-0041-8177-2EBD44F65693}"/>
              </a:ext>
            </a:extLst>
          </p:cNvPr>
          <p:cNvPicPr>
            <a:picLocks noChangeAspect="1"/>
          </p:cNvPicPr>
          <p:nvPr/>
        </p:nvPicPr>
        <p:blipFill>
          <a:blip r:embed="rId4"/>
          <a:stretch>
            <a:fillRect/>
          </a:stretch>
        </p:blipFill>
        <p:spPr>
          <a:xfrm>
            <a:off x="4247504" y="280219"/>
            <a:ext cx="7138251" cy="6005900"/>
          </a:xfrm>
          <a:prstGeom prst="rect">
            <a:avLst/>
          </a:prstGeom>
          <a:ln w="38100">
            <a:solidFill>
              <a:schemeClr val="accent6">
                <a:lumMod val="75000"/>
              </a:schemeClr>
            </a:solidFill>
          </a:ln>
        </p:spPr>
      </p:pic>
    </p:spTree>
    <p:extLst>
      <p:ext uri="{BB962C8B-B14F-4D97-AF65-F5344CB8AC3E}">
        <p14:creationId xmlns:p14="http://schemas.microsoft.com/office/powerpoint/2010/main" val="2428675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91E877B-2DB8-564D-A47D-2AB47DDACDAA}"/>
              </a:ext>
            </a:extLst>
          </p:cNvPr>
          <p:cNvSpPr>
            <a:spLocks noGrp="1"/>
          </p:cNvSpPr>
          <p:nvPr>
            <p:ph type="title"/>
          </p:nvPr>
        </p:nvSpPr>
        <p:spPr/>
        <p:txBody>
          <a:bodyPr>
            <a:normAutofit/>
          </a:bodyPr>
          <a:lstStyle/>
          <a:p>
            <a:r>
              <a:rPr lang="en-US" sz="4800" b="1" dirty="0"/>
              <a:t>Typical subsections for section C</a:t>
            </a:r>
          </a:p>
        </p:txBody>
      </p:sp>
      <p:sp>
        <p:nvSpPr>
          <p:cNvPr id="7" name="Content Placeholder 6">
            <a:extLst>
              <a:ext uri="{FF2B5EF4-FFF2-40B4-BE49-F238E27FC236}">
                <a16:creationId xmlns="" xmlns:a16="http://schemas.microsoft.com/office/drawing/2014/main" id="{50F3A879-44A5-854F-B64D-C0EB1F8AC982}"/>
              </a:ext>
            </a:extLst>
          </p:cNvPr>
          <p:cNvSpPr>
            <a:spLocks noGrp="1"/>
          </p:cNvSpPr>
          <p:nvPr>
            <p:ph sz="half" idx="1"/>
          </p:nvPr>
        </p:nvSpPr>
        <p:spPr/>
        <p:txBody>
          <a:bodyPr/>
          <a:lstStyle/>
          <a:p>
            <a:pPr lvl="0"/>
            <a:r>
              <a:rPr lang="en-US" sz="3200" dirty="0"/>
              <a:t>Intro and history</a:t>
            </a:r>
          </a:p>
          <a:p>
            <a:pPr lvl="0"/>
            <a:r>
              <a:rPr lang="en-US" sz="3200" dirty="0"/>
              <a:t>Selection of best copy</a:t>
            </a:r>
          </a:p>
          <a:p>
            <a:pPr lvl="0"/>
            <a:r>
              <a:rPr lang="en-US" sz="3200" dirty="0"/>
              <a:t>Typology of tapes and VTRs</a:t>
            </a:r>
          </a:p>
          <a:p>
            <a:pPr lvl="0"/>
            <a:r>
              <a:rPr lang="en-US" sz="3200" dirty="0"/>
              <a:t>Compatibility and availability of VTRs</a:t>
            </a:r>
          </a:p>
          <a:p>
            <a:pPr lvl="0"/>
            <a:r>
              <a:rPr lang="en-US" sz="3200" dirty="0"/>
              <a:t>Tape coating formulations </a:t>
            </a:r>
          </a:p>
          <a:p>
            <a:endParaRPr lang="en-US" dirty="0"/>
          </a:p>
        </p:txBody>
      </p:sp>
      <p:sp>
        <p:nvSpPr>
          <p:cNvPr id="8" name="Content Placeholder 7">
            <a:extLst>
              <a:ext uri="{FF2B5EF4-FFF2-40B4-BE49-F238E27FC236}">
                <a16:creationId xmlns="" xmlns:a16="http://schemas.microsoft.com/office/drawing/2014/main" id="{3D7BA20B-466D-8E42-AC1D-8F7506A3FAC4}"/>
              </a:ext>
            </a:extLst>
          </p:cNvPr>
          <p:cNvSpPr>
            <a:spLocks noGrp="1"/>
          </p:cNvSpPr>
          <p:nvPr>
            <p:ph sz="half" idx="2"/>
          </p:nvPr>
        </p:nvSpPr>
        <p:spPr/>
        <p:txBody>
          <a:bodyPr>
            <a:normAutofit/>
          </a:bodyPr>
          <a:lstStyle/>
          <a:p>
            <a:pPr lvl="0"/>
            <a:r>
              <a:rPr lang="en-US" sz="3200" dirty="0"/>
              <a:t>Maintenance and alignment of VTRs</a:t>
            </a:r>
          </a:p>
          <a:p>
            <a:pPr lvl="0"/>
            <a:r>
              <a:rPr lang="en-US" sz="3200" dirty="0"/>
              <a:t>Sound tracks</a:t>
            </a:r>
          </a:p>
          <a:p>
            <a:pPr lvl="0"/>
            <a:r>
              <a:rPr lang="en-US" sz="3200" dirty="0"/>
              <a:t>Time code</a:t>
            </a:r>
          </a:p>
          <a:p>
            <a:pPr lvl="0"/>
            <a:r>
              <a:rPr lang="en-US" sz="3200" dirty="0"/>
              <a:t>Time base correction and dropout compensation</a:t>
            </a:r>
          </a:p>
          <a:p>
            <a:r>
              <a:rPr lang="en-US" sz="3200" dirty="0"/>
              <a:t>How much time to prep and </a:t>
            </a:r>
            <a:r>
              <a:rPr lang="en-US" sz="3200" dirty="0" err="1"/>
              <a:t>digitise</a:t>
            </a:r>
            <a:r>
              <a:rPr lang="en-US" sz="3200" dirty="0"/>
              <a:t> each tape?</a:t>
            </a:r>
          </a:p>
        </p:txBody>
      </p:sp>
    </p:spTree>
    <p:extLst>
      <p:ext uri="{BB962C8B-B14F-4D97-AF65-F5344CB8AC3E}">
        <p14:creationId xmlns:p14="http://schemas.microsoft.com/office/powerpoint/2010/main" val="2228970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1000254-B57D-BB4B-BE44-7E276DB9FFA8}"/>
              </a:ext>
            </a:extLst>
          </p:cNvPr>
          <p:cNvPicPr>
            <a:picLocks noChangeAspect="1"/>
          </p:cNvPicPr>
          <p:nvPr/>
        </p:nvPicPr>
        <p:blipFill>
          <a:blip r:embed="rId3"/>
          <a:stretch>
            <a:fillRect/>
          </a:stretch>
        </p:blipFill>
        <p:spPr>
          <a:xfrm rot="20977510">
            <a:off x="1059944" y="783591"/>
            <a:ext cx="5616520" cy="3730581"/>
          </a:xfrm>
          <a:prstGeom prst="rect">
            <a:avLst/>
          </a:prstGeom>
          <a:ln w="38100">
            <a:solidFill>
              <a:srgbClr val="00B050"/>
            </a:solidFill>
          </a:ln>
        </p:spPr>
      </p:pic>
      <p:pic>
        <p:nvPicPr>
          <p:cNvPr id="5" name="Picture 4">
            <a:extLst>
              <a:ext uri="{FF2B5EF4-FFF2-40B4-BE49-F238E27FC236}">
                <a16:creationId xmlns="" xmlns:a16="http://schemas.microsoft.com/office/drawing/2014/main" id="{C585FC2C-90F8-504F-8281-3B35980D682C}"/>
              </a:ext>
            </a:extLst>
          </p:cNvPr>
          <p:cNvPicPr>
            <a:picLocks noChangeAspect="1"/>
          </p:cNvPicPr>
          <p:nvPr/>
        </p:nvPicPr>
        <p:blipFill>
          <a:blip r:embed="rId4"/>
          <a:stretch>
            <a:fillRect/>
          </a:stretch>
        </p:blipFill>
        <p:spPr>
          <a:xfrm>
            <a:off x="5654567" y="3713228"/>
            <a:ext cx="6101406" cy="2944923"/>
          </a:xfrm>
          <a:prstGeom prst="rect">
            <a:avLst/>
          </a:prstGeom>
          <a:ln w="38100">
            <a:solidFill>
              <a:srgbClr val="00B050"/>
            </a:solidFill>
          </a:ln>
        </p:spPr>
      </p:pic>
      <p:pic>
        <p:nvPicPr>
          <p:cNvPr id="7" name="Picture 6">
            <a:extLst>
              <a:ext uri="{FF2B5EF4-FFF2-40B4-BE49-F238E27FC236}">
                <a16:creationId xmlns="" xmlns:a16="http://schemas.microsoft.com/office/drawing/2014/main" id="{EC3721B2-1384-6841-B090-3CE09DEA58A2}"/>
              </a:ext>
            </a:extLst>
          </p:cNvPr>
          <p:cNvPicPr>
            <a:picLocks noChangeAspect="1"/>
          </p:cNvPicPr>
          <p:nvPr/>
        </p:nvPicPr>
        <p:blipFill>
          <a:blip r:embed="rId5"/>
          <a:stretch>
            <a:fillRect/>
          </a:stretch>
        </p:blipFill>
        <p:spPr>
          <a:xfrm rot="617273">
            <a:off x="7332886" y="406555"/>
            <a:ext cx="3350609" cy="3264079"/>
          </a:xfrm>
          <a:prstGeom prst="rect">
            <a:avLst/>
          </a:prstGeom>
          <a:ln w="38100">
            <a:solidFill>
              <a:srgbClr val="00B050"/>
            </a:solidFill>
          </a:ln>
        </p:spPr>
      </p:pic>
      <p:sp>
        <p:nvSpPr>
          <p:cNvPr id="12" name="TextBox 11">
            <a:extLst>
              <a:ext uri="{FF2B5EF4-FFF2-40B4-BE49-F238E27FC236}">
                <a16:creationId xmlns="" xmlns:a16="http://schemas.microsoft.com/office/drawing/2014/main" id="{C8CB7E7D-D557-CE49-85AA-D3F76AFB8755}"/>
              </a:ext>
            </a:extLst>
          </p:cNvPr>
          <p:cNvSpPr txBox="1"/>
          <p:nvPr/>
        </p:nvSpPr>
        <p:spPr>
          <a:xfrm>
            <a:off x="1152228" y="5374875"/>
            <a:ext cx="5602015" cy="1077218"/>
          </a:xfrm>
          <a:prstGeom prst="rect">
            <a:avLst/>
          </a:prstGeom>
          <a:noFill/>
        </p:spPr>
        <p:txBody>
          <a:bodyPr wrap="square" rtlCol="0">
            <a:spAutoFit/>
          </a:bodyPr>
          <a:lstStyle/>
          <a:p>
            <a:r>
              <a:rPr lang="en-US" sz="1600" dirty="0"/>
              <a:t>Selected notes from the text:</a:t>
            </a:r>
          </a:p>
          <a:p>
            <a:pPr marL="285750" indent="-285750">
              <a:buFont typeface="Arial" panose="020B0604020202020204" pitchFamily="34" charset="0"/>
              <a:buChar char="•"/>
            </a:pPr>
            <a:r>
              <a:rPr lang="en-US" sz="1600" dirty="0"/>
              <a:t>operating a 1-inch type C VTR</a:t>
            </a:r>
          </a:p>
          <a:p>
            <a:pPr marL="285750" indent="-285750">
              <a:buFont typeface="Arial" panose="020B0604020202020204" pitchFamily="34" charset="0"/>
              <a:buChar char="•"/>
            </a:pPr>
            <a:r>
              <a:rPr lang="en-US" sz="1600" dirty="0"/>
              <a:t>replacing capstan on a 1/2-inch open reel player</a:t>
            </a:r>
          </a:p>
          <a:p>
            <a:pPr marL="285750" indent="-285750">
              <a:buFont typeface="Arial" panose="020B0604020202020204" pitchFamily="34" charset="0"/>
              <a:buChar char="•"/>
            </a:pPr>
            <a:r>
              <a:rPr lang="en-US" sz="1600" dirty="0"/>
              <a:t>treating </a:t>
            </a:r>
            <a:r>
              <a:rPr lang="en-US" sz="1600" dirty="0" err="1"/>
              <a:t>mould</a:t>
            </a:r>
            <a:r>
              <a:rPr lang="en-US" sz="1600" dirty="0"/>
              <a:t> on U-</a:t>
            </a:r>
            <a:r>
              <a:rPr lang="en-US" sz="1600" dirty="0" err="1"/>
              <a:t>matic</a:t>
            </a:r>
            <a:r>
              <a:rPr lang="en-US" sz="1600" dirty="0"/>
              <a:t> cassettes</a:t>
            </a:r>
            <a:endParaRPr lang="en-US" dirty="0"/>
          </a:p>
        </p:txBody>
      </p:sp>
    </p:spTree>
    <p:extLst>
      <p:ext uri="{BB962C8B-B14F-4D97-AF65-F5344CB8AC3E}">
        <p14:creationId xmlns:p14="http://schemas.microsoft.com/office/powerpoint/2010/main" val="749551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92BC59-01AB-B54A-8E12-AD940374A928}"/>
              </a:ext>
            </a:extLst>
          </p:cNvPr>
          <p:cNvSpPr>
            <a:spLocks noGrp="1"/>
          </p:cNvSpPr>
          <p:nvPr>
            <p:ph type="title"/>
          </p:nvPr>
        </p:nvSpPr>
        <p:spPr/>
        <p:txBody>
          <a:bodyPr/>
          <a:lstStyle/>
          <a:p>
            <a:r>
              <a:rPr lang="en-US" b="1" dirty="0"/>
              <a:t>Part D. Planning, Setup, and Workflows for Video </a:t>
            </a:r>
            <a:r>
              <a:rPr lang="en-US" b="1" dirty="0" err="1"/>
              <a:t>digitisation</a:t>
            </a:r>
            <a:endParaRPr lang="en-US" b="1" dirty="0"/>
          </a:p>
        </p:txBody>
      </p:sp>
    </p:spTree>
    <p:extLst>
      <p:ext uri="{BB962C8B-B14F-4D97-AF65-F5344CB8AC3E}">
        <p14:creationId xmlns:p14="http://schemas.microsoft.com/office/powerpoint/2010/main" val="94371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890D913-3E91-7041-B995-79D9F69674EE}"/>
              </a:ext>
            </a:extLst>
          </p:cNvPr>
          <p:cNvPicPr>
            <a:picLocks noChangeAspect="1"/>
          </p:cNvPicPr>
          <p:nvPr/>
        </p:nvPicPr>
        <p:blipFill>
          <a:blip r:embed="rId3"/>
          <a:stretch>
            <a:fillRect/>
          </a:stretch>
        </p:blipFill>
        <p:spPr>
          <a:xfrm>
            <a:off x="980387" y="157091"/>
            <a:ext cx="4858554" cy="2344824"/>
          </a:xfrm>
          <a:prstGeom prst="rect">
            <a:avLst/>
          </a:prstGeom>
          <a:ln w="38100">
            <a:solidFill>
              <a:schemeClr val="accent1">
                <a:lumMod val="75000"/>
              </a:schemeClr>
            </a:solidFill>
          </a:ln>
        </p:spPr>
      </p:pic>
      <p:pic>
        <p:nvPicPr>
          <p:cNvPr id="5" name="Picture 4">
            <a:extLst>
              <a:ext uri="{FF2B5EF4-FFF2-40B4-BE49-F238E27FC236}">
                <a16:creationId xmlns="" xmlns:a16="http://schemas.microsoft.com/office/drawing/2014/main" id="{149A8580-1814-AF4B-99CD-F7CAC54D48F5}"/>
              </a:ext>
            </a:extLst>
          </p:cNvPr>
          <p:cNvPicPr>
            <a:picLocks noChangeAspect="1"/>
          </p:cNvPicPr>
          <p:nvPr/>
        </p:nvPicPr>
        <p:blipFill>
          <a:blip r:embed="rId4"/>
          <a:stretch>
            <a:fillRect/>
          </a:stretch>
        </p:blipFill>
        <p:spPr>
          <a:xfrm rot="20964224">
            <a:off x="4025210" y="1568232"/>
            <a:ext cx="7505996" cy="2660156"/>
          </a:xfrm>
          <a:prstGeom prst="rect">
            <a:avLst/>
          </a:prstGeom>
          <a:ln w="38100">
            <a:solidFill>
              <a:schemeClr val="accent1">
                <a:lumMod val="75000"/>
              </a:schemeClr>
            </a:solidFill>
          </a:ln>
        </p:spPr>
      </p:pic>
      <p:sp>
        <p:nvSpPr>
          <p:cNvPr id="6" name="TextBox 5">
            <a:extLst>
              <a:ext uri="{FF2B5EF4-FFF2-40B4-BE49-F238E27FC236}">
                <a16:creationId xmlns="" xmlns:a16="http://schemas.microsoft.com/office/drawing/2014/main" id="{F6201B87-740D-F24E-BFEC-CF9FCEA059E3}"/>
              </a:ext>
            </a:extLst>
          </p:cNvPr>
          <p:cNvSpPr txBox="1"/>
          <p:nvPr/>
        </p:nvSpPr>
        <p:spPr>
          <a:xfrm>
            <a:off x="957944" y="5099345"/>
            <a:ext cx="10533525" cy="1477328"/>
          </a:xfrm>
          <a:prstGeom prst="rect">
            <a:avLst/>
          </a:prstGeom>
          <a:noFill/>
        </p:spPr>
        <p:txBody>
          <a:bodyPr wrap="square" rtlCol="0">
            <a:spAutoFit/>
          </a:bodyPr>
          <a:lstStyle/>
          <a:p>
            <a:r>
              <a:rPr lang="en-US" b="1" dirty="0"/>
              <a:t>What about file-based born-digital video?</a:t>
            </a:r>
            <a:r>
              <a:rPr lang="en-US" dirty="0"/>
              <a:t>  The second edition of IASA-TC 06, coming in the future, will treat born digital video.  For the moment, here is one useful source of information about file-based digital video:</a:t>
            </a:r>
          </a:p>
          <a:p>
            <a:pPr marL="285750" indent="-285750">
              <a:buFont typeface="Arial" panose="020B0604020202020204" pitchFamily="34" charset="0"/>
              <a:buChar char="•"/>
            </a:pPr>
            <a:r>
              <a:rPr lang="en-US" dirty="0">
                <a:hlinkClick r:id="rId5"/>
              </a:rPr>
              <a:t>http://www.digitisationguidelines.gov/guidelines/video_bornDigital.html</a:t>
            </a:r>
            <a:endParaRPr lang="en-US" dirty="0"/>
          </a:p>
          <a:p>
            <a:endParaRPr lang="en-US" dirty="0"/>
          </a:p>
          <a:p>
            <a:r>
              <a:rPr lang="en-US" dirty="0"/>
              <a:t> </a:t>
            </a:r>
            <a:r>
              <a:rPr lang="en-US" i="1" dirty="0"/>
              <a:t>There are others as well.</a:t>
            </a:r>
          </a:p>
        </p:txBody>
      </p:sp>
    </p:spTree>
    <p:extLst>
      <p:ext uri="{BB962C8B-B14F-4D97-AF65-F5344CB8AC3E}">
        <p14:creationId xmlns:p14="http://schemas.microsoft.com/office/powerpoint/2010/main" val="2481205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2F0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457E15-7AD4-1046-B473-8F70828E09DA}"/>
              </a:ext>
            </a:extLst>
          </p:cNvPr>
          <p:cNvSpPr>
            <a:spLocks noGrp="1"/>
          </p:cNvSpPr>
          <p:nvPr>
            <p:ph type="title"/>
          </p:nvPr>
        </p:nvSpPr>
        <p:spPr/>
        <p:txBody>
          <a:bodyPr/>
          <a:lstStyle/>
          <a:p>
            <a:r>
              <a:rPr lang="en-US" b="1" dirty="0"/>
              <a:t>Part D. Planning, Setup, and Workflows for Video </a:t>
            </a:r>
            <a:r>
              <a:rPr lang="en-US" b="1" dirty="0" err="1"/>
              <a:t>digitisation</a:t>
            </a:r>
            <a:endParaRPr lang="en-US" dirty="0"/>
          </a:p>
        </p:txBody>
      </p:sp>
      <p:sp>
        <p:nvSpPr>
          <p:cNvPr id="3" name="Content Placeholder 2">
            <a:extLst>
              <a:ext uri="{FF2B5EF4-FFF2-40B4-BE49-F238E27FC236}">
                <a16:creationId xmlns="" xmlns:a16="http://schemas.microsoft.com/office/drawing/2014/main" id="{3A44F65A-A35E-E14F-A61E-51E6FFEF7400}"/>
              </a:ext>
            </a:extLst>
          </p:cNvPr>
          <p:cNvSpPr>
            <a:spLocks noGrp="1"/>
          </p:cNvSpPr>
          <p:nvPr>
            <p:ph idx="1"/>
          </p:nvPr>
        </p:nvSpPr>
        <p:spPr/>
        <p:txBody>
          <a:bodyPr/>
          <a:lstStyle/>
          <a:p>
            <a:pPr marL="514350" indent="-514350">
              <a:buFont typeface="+mj-lt"/>
              <a:buAutoNum type="arabicPeriod"/>
            </a:pPr>
            <a:r>
              <a:rPr lang="en-US" sz="3600" dirty="0"/>
              <a:t>Introduction </a:t>
            </a:r>
          </a:p>
          <a:p>
            <a:pPr marL="514350" indent="-514350">
              <a:buFont typeface="+mj-lt"/>
              <a:buAutoNum type="arabicPeriod"/>
            </a:pPr>
            <a:r>
              <a:rPr lang="en-US" sz="3600" dirty="0"/>
              <a:t>Planning, preparing collection materials for </a:t>
            </a:r>
            <a:r>
              <a:rPr lang="en-US" sz="3600" dirty="0" err="1"/>
              <a:t>digitisation</a:t>
            </a:r>
            <a:endParaRPr lang="en-US" sz="3600" dirty="0"/>
          </a:p>
          <a:p>
            <a:pPr marL="514350" indent="-514350">
              <a:buFont typeface="+mj-lt"/>
              <a:buAutoNum type="arabicPeriod"/>
            </a:pPr>
            <a:r>
              <a:rPr lang="en-US" sz="3600" dirty="0"/>
              <a:t>Setting up and testing a </a:t>
            </a:r>
            <a:r>
              <a:rPr lang="en-US" sz="3600" dirty="0" err="1"/>
              <a:t>digitising</a:t>
            </a:r>
            <a:r>
              <a:rPr lang="en-US" sz="3600" dirty="0"/>
              <a:t> facility and system</a:t>
            </a:r>
          </a:p>
          <a:p>
            <a:pPr marL="514350" indent="-514350">
              <a:buFont typeface="+mj-lt"/>
              <a:buAutoNum type="arabicPeriod"/>
            </a:pPr>
            <a:r>
              <a:rPr lang="en-US" sz="3600" dirty="0"/>
              <a:t>Operating a </a:t>
            </a:r>
            <a:r>
              <a:rPr lang="en-US" sz="3600" dirty="0" err="1"/>
              <a:t>digitising</a:t>
            </a:r>
            <a:r>
              <a:rPr lang="en-US" sz="3600" dirty="0"/>
              <a:t> facility and system</a:t>
            </a:r>
            <a:endParaRPr lang="en-US" dirty="0"/>
          </a:p>
          <a:p>
            <a:pPr marL="0" indent="0">
              <a:buNone/>
            </a:pPr>
            <a:endParaRPr lang="en-US" dirty="0"/>
          </a:p>
        </p:txBody>
      </p:sp>
    </p:spTree>
    <p:extLst>
      <p:ext uri="{BB962C8B-B14F-4D97-AF65-F5344CB8AC3E}">
        <p14:creationId xmlns:p14="http://schemas.microsoft.com/office/powerpoint/2010/main" val="426418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B1FE6A1-5F7B-1440-B172-AAAC712CAB61}"/>
              </a:ext>
            </a:extLst>
          </p:cNvPr>
          <p:cNvPicPr>
            <a:picLocks noChangeAspect="1"/>
          </p:cNvPicPr>
          <p:nvPr/>
        </p:nvPicPr>
        <p:blipFill>
          <a:blip r:embed="rId3"/>
          <a:stretch>
            <a:fillRect/>
          </a:stretch>
        </p:blipFill>
        <p:spPr>
          <a:xfrm>
            <a:off x="602840" y="306032"/>
            <a:ext cx="8420100" cy="4800600"/>
          </a:xfrm>
          <a:prstGeom prst="rect">
            <a:avLst/>
          </a:prstGeom>
          <a:ln w="57150">
            <a:solidFill>
              <a:schemeClr val="accent6">
                <a:lumMod val="75000"/>
              </a:schemeClr>
            </a:solidFill>
          </a:ln>
        </p:spPr>
      </p:pic>
      <p:sp>
        <p:nvSpPr>
          <p:cNvPr id="6" name="TextBox 5">
            <a:extLst>
              <a:ext uri="{FF2B5EF4-FFF2-40B4-BE49-F238E27FC236}">
                <a16:creationId xmlns="" xmlns:a16="http://schemas.microsoft.com/office/drawing/2014/main" id="{DD67A293-D771-A44A-94A6-EF5988B821B8}"/>
              </a:ext>
            </a:extLst>
          </p:cNvPr>
          <p:cNvSpPr txBox="1"/>
          <p:nvPr/>
        </p:nvSpPr>
        <p:spPr>
          <a:xfrm>
            <a:off x="4513007" y="5229348"/>
            <a:ext cx="7433188" cy="1569660"/>
          </a:xfrm>
          <a:prstGeom prst="rect">
            <a:avLst/>
          </a:prstGeom>
          <a:noFill/>
        </p:spPr>
        <p:txBody>
          <a:bodyPr wrap="square" rtlCol="0">
            <a:spAutoFit/>
          </a:bodyPr>
          <a:lstStyle/>
          <a:p>
            <a:pPr algn="r"/>
            <a:r>
              <a:rPr lang="en-US" sz="2400" i="1" dirty="0"/>
              <a:t>The concepts and practices described in this section also apply to work performed by a contractor, and some level of description of operations and quality control ought to be part of the contract’s terms and conditions.</a:t>
            </a:r>
            <a:r>
              <a:rPr lang="en-US" sz="2000" i="1" dirty="0"/>
              <a:t> </a:t>
            </a:r>
          </a:p>
        </p:txBody>
      </p:sp>
    </p:spTree>
    <p:extLst>
      <p:ext uri="{BB962C8B-B14F-4D97-AF65-F5344CB8AC3E}">
        <p14:creationId xmlns:p14="http://schemas.microsoft.com/office/powerpoint/2010/main" val="64414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CF0EC-54B8-B443-BB56-D781BD9D0619}"/>
              </a:ext>
            </a:extLst>
          </p:cNvPr>
          <p:cNvSpPr>
            <a:spLocks noGrp="1"/>
          </p:cNvSpPr>
          <p:nvPr>
            <p:ph type="title"/>
          </p:nvPr>
        </p:nvSpPr>
        <p:spPr/>
        <p:txBody>
          <a:bodyPr/>
          <a:lstStyle/>
          <a:p>
            <a:r>
              <a:rPr lang="en-US" b="1" dirty="0"/>
              <a:t>Video production tech infrastructure</a:t>
            </a:r>
          </a:p>
        </p:txBody>
      </p:sp>
      <p:sp>
        <p:nvSpPr>
          <p:cNvPr id="3" name="Content Placeholder 2">
            <a:extLst>
              <a:ext uri="{FF2B5EF4-FFF2-40B4-BE49-F238E27FC236}">
                <a16:creationId xmlns="" xmlns:a16="http://schemas.microsoft.com/office/drawing/2014/main" id="{57FBBA45-6993-4144-94FE-3B74B15D4299}"/>
              </a:ext>
            </a:extLst>
          </p:cNvPr>
          <p:cNvSpPr>
            <a:spLocks noGrp="1"/>
          </p:cNvSpPr>
          <p:nvPr>
            <p:ph sz="half" idx="1"/>
          </p:nvPr>
        </p:nvSpPr>
        <p:spPr/>
        <p:txBody>
          <a:bodyPr>
            <a:normAutofit fontScale="62500" lnSpcReduction="20000"/>
          </a:bodyPr>
          <a:lstStyle/>
          <a:p>
            <a:pPr marL="514350" lvl="0" indent="-514350">
              <a:lnSpc>
                <a:spcPct val="120000"/>
              </a:lnSpc>
              <a:buFont typeface="+mj-lt"/>
              <a:buAutoNum type="arabicPeriod"/>
            </a:pPr>
            <a:r>
              <a:rPr lang="en-US" dirty="0"/>
              <a:t>VTRs and intimate supporting elements</a:t>
            </a:r>
          </a:p>
          <a:p>
            <a:pPr marL="514350" lvl="0" indent="-514350">
              <a:lnSpc>
                <a:spcPct val="120000"/>
              </a:lnSpc>
              <a:buFont typeface="+mj-lt"/>
              <a:buAutoNum type="arabicPeriod"/>
            </a:pPr>
            <a:r>
              <a:rPr lang="en-US" dirty="0"/>
              <a:t>Other components that support VTRs</a:t>
            </a:r>
          </a:p>
          <a:p>
            <a:pPr marL="514350" lvl="0" indent="-514350">
              <a:lnSpc>
                <a:spcPct val="120000"/>
              </a:lnSpc>
              <a:buFont typeface="+mj-lt"/>
              <a:buAutoNum type="arabicPeriod"/>
            </a:pPr>
            <a:r>
              <a:rPr lang="en-US" dirty="0"/>
              <a:t>Playback and signal monitoring tools</a:t>
            </a:r>
          </a:p>
          <a:p>
            <a:pPr marL="514350" lvl="0" indent="-514350">
              <a:lnSpc>
                <a:spcPct val="120000"/>
              </a:lnSpc>
              <a:buFont typeface="+mj-lt"/>
              <a:buAutoNum type="arabicPeriod"/>
            </a:pPr>
            <a:r>
              <a:rPr lang="en-US" dirty="0"/>
              <a:t>Cabling, connectors, patch panels</a:t>
            </a:r>
          </a:p>
          <a:p>
            <a:pPr marL="514350" lvl="0" indent="-514350">
              <a:lnSpc>
                <a:spcPct val="120000"/>
              </a:lnSpc>
              <a:buFont typeface="+mj-lt"/>
              <a:buAutoNum type="arabicPeriod"/>
            </a:pPr>
            <a:r>
              <a:rPr lang="en-US" dirty="0"/>
              <a:t>Patch Panels</a:t>
            </a:r>
          </a:p>
          <a:p>
            <a:pPr marL="514350" lvl="0" indent="-514350">
              <a:lnSpc>
                <a:spcPct val="120000"/>
              </a:lnSpc>
              <a:buFont typeface="+mj-lt"/>
              <a:buAutoNum type="arabicPeriod"/>
            </a:pPr>
            <a:r>
              <a:rPr lang="en-US" dirty="0"/>
              <a:t>Support for multi-stream &amp; robotic transfer</a:t>
            </a:r>
          </a:p>
          <a:p>
            <a:pPr marL="514350" lvl="0" indent="-514350">
              <a:lnSpc>
                <a:spcPct val="120000"/>
              </a:lnSpc>
              <a:buFont typeface="+mj-lt"/>
              <a:buAutoNum type="arabicPeriod"/>
            </a:pPr>
            <a:r>
              <a:rPr lang="en-US" dirty="0"/>
              <a:t>Electrical power</a:t>
            </a:r>
          </a:p>
          <a:p>
            <a:pPr marL="514350" indent="-514350">
              <a:lnSpc>
                <a:spcPct val="120000"/>
              </a:lnSpc>
              <a:buFont typeface="+mj-lt"/>
              <a:buAutoNum type="arabicPeriod"/>
            </a:pPr>
            <a:r>
              <a:rPr lang="en-US" dirty="0"/>
              <a:t>Environmental factors                                          	(air quality, temperature, humidity) </a:t>
            </a:r>
          </a:p>
          <a:p>
            <a:pPr marL="514350" indent="-514350">
              <a:lnSpc>
                <a:spcPct val="120000"/>
              </a:lnSpc>
              <a:buFont typeface="+mj-lt"/>
              <a:buAutoNum type="arabicPeriod"/>
            </a:pPr>
            <a:r>
              <a:rPr lang="en-US" dirty="0"/>
              <a:t>Environmental safeguards                            	(smoke detectors, other detectors) </a:t>
            </a:r>
          </a:p>
        </p:txBody>
      </p:sp>
      <p:sp>
        <p:nvSpPr>
          <p:cNvPr id="4" name="Content Placeholder 3">
            <a:extLst>
              <a:ext uri="{FF2B5EF4-FFF2-40B4-BE49-F238E27FC236}">
                <a16:creationId xmlns="" xmlns:a16="http://schemas.microsoft.com/office/drawing/2014/main" id="{24B67F59-484D-8446-848C-B3B5D5D7C655}"/>
              </a:ext>
            </a:extLst>
          </p:cNvPr>
          <p:cNvSpPr>
            <a:spLocks noGrp="1"/>
          </p:cNvSpPr>
          <p:nvPr>
            <p:ph sz="half" idx="2"/>
          </p:nvPr>
        </p:nvSpPr>
        <p:spPr/>
        <p:txBody>
          <a:bodyPr>
            <a:normAutofit fontScale="62500" lnSpcReduction="20000"/>
          </a:bodyPr>
          <a:lstStyle/>
          <a:p>
            <a:pPr marL="514350" lvl="0" indent="-514350">
              <a:lnSpc>
                <a:spcPct val="120000"/>
              </a:lnSpc>
              <a:spcBef>
                <a:spcPts val="1200"/>
              </a:spcBef>
              <a:buFont typeface="+mj-lt"/>
              <a:buAutoNum type="arabicPeriod" startAt="10"/>
            </a:pPr>
            <a:r>
              <a:rPr lang="en-US" dirty="0"/>
              <a:t>Availability of compressed air</a:t>
            </a:r>
          </a:p>
          <a:p>
            <a:pPr marL="514350" lvl="0" indent="-514350">
              <a:lnSpc>
                <a:spcPct val="120000"/>
              </a:lnSpc>
              <a:spcBef>
                <a:spcPts val="1200"/>
              </a:spcBef>
              <a:buFont typeface="+mj-lt"/>
              <a:buAutoNum type="arabicPeriod" startAt="10"/>
            </a:pPr>
            <a:r>
              <a:rPr lang="en-US" dirty="0" err="1"/>
              <a:t>Digitisation</a:t>
            </a:r>
            <a:r>
              <a:rPr lang="en-US" dirty="0"/>
              <a:t> systems </a:t>
            </a:r>
          </a:p>
          <a:p>
            <a:pPr marL="514350" lvl="0" indent="-514350">
              <a:lnSpc>
                <a:spcPct val="120000"/>
              </a:lnSpc>
              <a:spcBef>
                <a:spcPts val="1200"/>
              </a:spcBef>
              <a:buFont typeface="+mj-lt"/>
              <a:buAutoNum type="arabicPeriod" startAt="10"/>
            </a:pPr>
            <a:r>
              <a:rPr lang="en-US" dirty="0"/>
              <a:t>IT infrastructure</a:t>
            </a:r>
          </a:p>
          <a:p>
            <a:pPr marL="514350" lvl="0" indent="-514350">
              <a:lnSpc>
                <a:spcPct val="120000"/>
              </a:lnSpc>
              <a:spcBef>
                <a:spcPts val="1200"/>
              </a:spcBef>
              <a:buFont typeface="+mj-lt"/>
              <a:buAutoNum type="arabicPeriod" startAt="10"/>
            </a:pPr>
            <a:r>
              <a:rPr lang="en-US" dirty="0" err="1"/>
              <a:t>Digitisation</a:t>
            </a:r>
            <a:r>
              <a:rPr lang="en-US" dirty="0"/>
              <a:t> and IT system safeguards</a:t>
            </a:r>
          </a:p>
          <a:p>
            <a:pPr marL="514350" lvl="0" indent="-514350">
              <a:lnSpc>
                <a:spcPct val="120000"/>
              </a:lnSpc>
              <a:spcBef>
                <a:spcPts val="1200"/>
              </a:spcBef>
              <a:buFont typeface="+mj-lt"/>
              <a:buAutoNum type="arabicPeriod" startAt="10"/>
            </a:pPr>
            <a:r>
              <a:rPr lang="en-US" dirty="0"/>
              <a:t>Interim storage system                          	     	"in the conversion lab"</a:t>
            </a:r>
          </a:p>
          <a:p>
            <a:pPr marL="514350" lvl="0" indent="-514350">
              <a:lnSpc>
                <a:spcPct val="120000"/>
              </a:lnSpc>
              <a:spcBef>
                <a:spcPts val="1200"/>
              </a:spcBef>
              <a:buFont typeface="+mj-lt"/>
              <a:buAutoNum type="arabicPeriod" startAt="10"/>
            </a:pPr>
            <a:r>
              <a:rPr lang="en-US" dirty="0"/>
              <a:t>Long-term storage and data management</a:t>
            </a:r>
          </a:p>
          <a:p>
            <a:pPr marL="514350" lvl="0" indent="-514350">
              <a:lnSpc>
                <a:spcPct val="120000"/>
              </a:lnSpc>
              <a:spcBef>
                <a:spcPts val="1200"/>
              </a:spcBef>
              <a:buFont typeface="+mj-lt"/>
              <a:buAutoNum type="arabicPeriod" startAt="10"/>
            </a:pPr>
            <a:r>
              <a:rPr lang="en-US" dirty="0"/>
              <a:t>Technical library</a:t>
            </a:r>
          </a:p>
          <a:p>
            <a:pPr marL="514350" indent="-514350">
              <a:lnSpc>
                <a:spcPct val="120000"/>
              </a:lnSpc>
              <a:spcBef>
                <a:spcPts val="1200"/>
              </a:spcBef>
              <a:buFont typeface="+mj-lt"/>
              <a:buAutoNum type="arabicPeriod" startAt="10"/>
            </a:pPr>
            <a:r>
              <a:rPr lang="en-US" dirty="0"/>
              <a:t>Service personnel, staff and on-call </a:t>
            </a:r>
          </a:p>
        </p:txBody>
      </p:sp>
    </p:spTree>
    <p:extLst>
      <p:ext uri="{BB962C8B-B14F-4D97-AF65-F5344CB8AC3E}">
        <p14:creationId xmlns:p14="http://schemas.microsoft.com/office/powerpoint/2010/main" val="450638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851ED14-C682-1C4A-8CA9-0EB23F4FEF4A}"/>
              </a:ext>
            </a:extLst>
          </p:cNvPr>
          <p:cNvPicPr>
            <a:picLocks noChangeAspect="1"/>
          </p:cNvPicPr>
          <p:nvPr/>
        </p:nvPicPr>
        <p:blipFill>
          <a:blip r:embed="rId3"/>
          <a:stretch>
            <a:fillRect/>
          </a:stretch>
        </p:blipFill>
        <p:spPr>
          <a:xfrm>
            <a:off x="1315526" y="1415139"/>
            <a:ext cx="9524539" cy="5236389"/>
          </a:xfrm>
          <a:prstGeom prst="rect">
            <a:avLst/>
          </a:prstGeom>
        </p:spPr>
      </p:pic>
      <p:pic>
        <p:nvPicPr>
          <p:cNvPr id="6" name="Picture 5">
            <a:extLst>
              <a:ext uri="{FF2B5EF4-FFF2-40B4-BE49-F238E27FC236}">
                <a16:creationId xmlns="" xmlns:a16="http://schemas.microsoft.com/office/drawing/2014/main" id="{EF4566C1-B41A-2043-A67C-17328E3FE218}"/>
              </a:ext>
            </a:extLst>
          </p:cNvPr>
          <p:cNvPicPr>
            <a:picLocks noChangeAspect="1"/>
          </p:cNvPicPr>
          <p:nvPr/>
        </p:nvPicPr>
        <p:blipFill>
          <a:blip r:embed="rId4"/>
          <a:stretch>
            <a:fillRect/>
          </a:stretch>
        </p:blipFill>
        <p:spPr>
          <a:xfrm>
            <a:off x="1287353" y="294632"/>
            <a:ext cx="9493718" cy="1262351"/>
          </a:xfrm>
          <a:prstGeom prst="rect">
            <a:avLst/>
          </a:prstGeom>
        </p:spPr>
      </p:pic>
      <p:sp>
        <p:nvSpPr>
          <p:cNvPr id="9" name="Rectangle 8">
            <a:extLst>
              <a:ext uri="{FF2B5EF4-FFF2-40B4-BE49-F238E27FC236}">
                <a16:creationId xmlns="" xmlns:a16="http://schemas.microsoft.com/office/drawing/2014/main" id="{17BE0288-A7ED-1947-8276-B4B50734979B}"/>
              </a:ext>
            </a:extLst>
          </p:cNvPr>
          <p:cNvSpPr/>
          <p:nvPr/>
        </p:nvSpPr>
        <p:spPr>
          <a:xfrm>
            <a:off x="1287353" y="227238"/>
            <a:ext cx="9670701" cy="638004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5DD0A00C-0875-3B4E-BC1E-8E0A43ED2806}"/>
              </a:ext>
            </a:extLst>
          </p:cNvPr>
          <p:cNvSpPr/>
          <p:nvPr/>
        </p:nvSpPr>
        <p:spPr>
          <a:xfrm>
            <a:off x="3774478" y="1663795"/>
            <a:ext cx="45719" cy="171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614BD85-C85A-CA47-864D-7E22CDA8D51F}"/>
              </a:ext>
            </a:extLst>
          </p:cNvPr>
          <p:cNvSpPr/>
          <p:nvPr/>
        </p:nvSpPr>
        <p:spPr>
          <a:xfrm>
            <a:off x="3774478" y="1650045"/>
            <a:ext cx="45719" cy="1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72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4ABCA7A-0D2B-B94F-8E44-FD8B5323F18F}"/>
              </a:ext>
            </a:extLst>
          </p:cNvPr>
          <p:cNvPicPr>
            <a:picLocks noChangeAspect="1"/>
          </p:cNvPicPr>
          <p:nvPr/>
        </p:nvPicPr>
        <p:blipFill>
          <a:blip r:embed="rId3"/>
          <a:stretch>
            <a:fillRect/>
          </a:stretch>
        </p:blipFill>
        <p:spPr>
          <a:xfrm>
            <a:off x="2044700" y="539750"/>
            <a:ext cx="8102600" cy="5778500"/>
          </a:xfrm>
          <a:prstGeom prst="rect">
            <a:avLst/>
          </a:prstGeom>
          <a:ln w="38100">
            <a:solidFill>
              <a:schemeClr val="accent6">
                <a:lumMod val="75000"/>
              </a:schemeClr>
            </a:solidFill>
          </a:ln>
        </p:spPr>
      </p:pic>
    </p:spTree>
    <p:extLst>
      <p:ext uri="{BB962C8B-B14F-4D97-AF65-F5344CB8AC3E}">
        <p14:creationId xmlns:p14="http://schemas.microsoft.com/office/powerpoint/2010/main" val="3126943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485F834-6C72-1F46-9ACE-752A8821D4E0}"/>
              </a:ext>
            </a:extLst>
          </p:cNvPr>
          <p:cNvPicPr>
            <a:picLocks noChangeAspect="1"/>
          </p:cNvPicPr>
          <p:nvPr/>
        </p:nvPicPr>
        <p:blipFill>
          <a:blip r:embed="rId3"/>
          <a:stretch>
            <a:fillRect/>
          </a:stretch>
        </p:blipFill>
        <p:spPr>
          <a:xfrm rot="551696">
            <a:off x="8228986" y="3885627"/>
            <a:ext cx="3380872" cy="2604934"/>
          </a:xfrm>
          <a:prstGeom prst="rect">
            <a:avLst/>
          </a:prstGeom>
          <a:ln>
            <a:solidFill>
              <a:schemeClr val="tx1"/>
            </a:solidFill>
          </a:ln>
        </p:spPr>
      </p:pic>
      <p:pic>
        <p:nvPicPr>
          <p:cNvPr id="5" name="Picture 4">
            <a:extLst>
              <a:ext uri="{FF2B5EF4-FFF2-40B4-BE49-F238E27FC236}">
                <a16:creationId xmlns="" xmlns:a16="http://schemas.microsoft.com/office/drawing/2014/main" id="{0F556B94-C62B-7848-841D-FA1004F99D3B}"/>
              </a:ext>
            </a:extLst>
          </p:cNvPr>
          <p:cNvPicPr>
            <a:picLocks noChangeAspect="1"/>
          </p:cNvPicPr>
          <p:nvPr/>
        </p:nvPicPr>
        <p:blipFill>
          <a:blip r:embed="rId4"/>
          <a:stretch>
            <a:fillRect/>
          </a:stretch>
        </p:blipFill>
        <p:spPr>
          <a:xfrm rot="524825">
            <a:off x="7179917" y="710736"/>
            <a:ext cx="4749078" cy="2728042"/>
          </a:xfrm>
          <a:prstGeom prst="rect">
            <a:avLst/>
          </a:prstGeom>
          <a:ln>
            <a:solidFill>
              <a:schemeClr val="tx1"/>
            </a:solidFill>
          </a:ln>
        </p:spPr>
      </p:pic>
      <p:pic>
        <p:nvPicPr>
          <p:cNvPr id="9" name="Picture 8">
            <a:extLst>
              <a:ext uri="{FF2B5EF4-FFF2-40B4-BE49-F238E27FC236}">
                <a16:creationId xmlns="" xmlns:a16="http://schemas.microsoft.com/office/drawing/2014/main" id="{859CE317-F88A-2F4E-AEF8-981DDEE5C2AA}"/>
              </a:ext>
            </a:extLst>
          </p:cNvPr>
          <p:cNvPicPr>
            <a:picLocks noChangeAspect="1"/>
          </p:cNvPicPr>
          <p:nvPr/>
        </p:nvPicPr>
        <p:blipFill>
          <a:blip r:embed="rId5"/>
          <a:stretch>
            <a:fillRect/>
          </a:stretch>
        </p:blipFill>
        <p:spPr>
          <a:xfrm rot="21042200">
            <a:off x="344891" y="1143300"/>
            <a:ext cx="7252037" cy="3673110"/>
          </a:xfrm>
          <a:prstGeom prst="rect">
            <a:avLst/>
          </a:prstGeom>
          <a:ln>
            <a:solidFill>
              <a:schemeClr val="tx1"/>
            </a:solidFill>
          </a:ln>
        </p:spPr>
      </p:pic>
      <p:pic>
        <p:nvPicPr>
          <p:cNvPr id="7" name="Picture 6">
            <a:extLst>
              <a:ext uri="{FF2B5EF4-FFF2-40B4-BE49-F238E27FC236}">
                <a16:creationId xmlns="" xmlns:a16="http://schemas.microsoft.com/office/drawing/2014/main" id="{47767A91-AE6E-1740-BD0D-370DB3BC05D1}"/>
              </a:ext>
            </a:extLst>
          </p:cNvPr>
          <p:cNvPicPr>
            <a:picLocks noChangeAspect="1"/>
          </p:cNvPicPr>
          <p:nvPr/>
        </p:nvPicPr>
        <p:blipFill>
          <a:blip r:embed="rId6"/>
          <a:stretch>
            <a:fillRect/>
          </a:stretch>
        </p:blipFill>
        <p:spPr>
          <a:xfrm>
            <a:off x="2849050" y="3632241"/>
            <a:ext cx="4018321" cy="2967489"/>
          </a:xfrm>
          <a:prstGeom prst="rect">
            <a:avLst/>
          </a:prstGeom>
          <a:ln>
            <a:solidFill>
              <a:schemeClr val="tx1"/>
            </a:solidFill>
          </a:ln>
        </p:spPr>
      </p:pic>
    </p:spTree>
    <p:extLst>
      <p:ext uri="{BB962C8B-B14F-4D97-AF65-F5344CB8AC3E}">
        <p14:creationId xmlns:p14="http://schemas.microsoft.com/office/powerpoint/2010/main" val="185716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4C70C2D-771C-BC48-B9CC-4A8BFDACB097}"/>
              </a:ext>
            </a:extLst>
          </p:cNvPr>
          <p:cNvPicPr>
            <a:picLocks noChangeAspect="1"/>
          </p:cNvPicPr>
          <p:nvPr/>
        </p:nvPicPr>
        <p:blipFill>
          <a:blip r:embed="rId3"/>
          <a:stretch>
            <a:fillRect/>
          </a:stretch>
        </p:blipFill>
        <p:spPr>
          <a:xfrm>
            <a:off x="264447" y="387965"/>
            <a:ext cx="7566947" cy="3050091"/>
          </a:xfrm>
          <a:prstGeom prst="rect">
            <a:avLst/>
          </a:prstGeom>
          <a:ln w="38100">
            <a:solidFill>
              <a:schemeClr val="accent6">
                <a:lumMod val="75000"/>
              </a:schemeClr>
            </a:solidFill>
          </a:ln>
        </p:spPr>
      </p:pic>
      <p:pic>
        <p:nvPicPr>
          <p:cNvPr id="5" name="Picture 4">
            <a:extLst>
              <a:ext uri="{FF2B5EF4-FFF2-40B4-BE49-F238E27FC236}">
                <a16:creationId xmlns="" xmlns:a16="http://schemas.microsoft.com/office/drawing/2014/main" id="{6C9BFA1D-E23A-F649-BE81-45A3BB37CFBE}"/>
              </a:ext>
            </a:extLst>
          </p:cNvPr>
          <p:cNvPicPr>
            <a:picLocks noChangeAspect="1"/>
          </p:cNvPicPr>
          <p:nvPr/>
        </p:nvPicPr>
        <p:blipFill>
          <a:blip r:embed="rId4"/>
          <a:stretch>
            <a:fillRect/>
          </a:stretch>
        </p:blipFill>
        <p:spPr>
          <a:xfrm rot="21046870">
            <a:off x="6341805" y="3025101"/>
            <a:ext cx="5511742" cy="3252359"/>
          </a:xfrm>
          <a:prstGeom prst="rect">
            <a:avLst/>
          </a:prstGeom>
          <a:ln w="38100">
            <a:solidFill>
              <a:schemeClr val="accent6">
                <a:lumMod val="75000"/>
              </a:schemeClr>
            </a:solidFill>
          </a:ln>
        </p:spPr>
      </p:pic>
    </p:spTree>
    <p:extLst>
      <p:ext uri="{BB962C8B-B14F-4D97-AF65-F5344CB8AC3E}">
        <p14:creationId xmlns:p14="http://schemas.microsoft.com/office/powerpoint/2010/main" val="157591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F5DB04-B9D9-674F-95F4-AF754F42956A}"/>
              </a:ext>
            </a:extLst>
          </p:cNvPr>
          <p:cNvSpPr>
            <a:spLocks noGrp="1"/>
          </p:cNvSpPr>
          <p:nvPr>
            <p:ph type="title"/>
          </p:nvPr>
        </p:nvSpPr>
        <p:spPr>
          <a:xfrm>
            <a:off x="838200" y="365125"/>
            <a:ext cx="10515600" cy="786639"/>
          </a:xfrm>
        </p:spPr>
        <p:txBody>
          <a:bodyPr/>
          <a:lstStyle/>
          <a:p>
            <a:pPr algn="ctr"/>
            <a:r>
              <a:rPr lang="en-US" b="1" dirty="0"/>
              <a:t>Types of automated QC tools</a:t>
            </a:r>
          </a:p>
        </p:txBody>
      </p:sp>
      <p:sp>
        <p:nvSpPr>
          <p:cNvPr id="7" name="TextBox 6">
            <a:extLst>
              <a:ext uri="{FF2B5EF4-FFF2-40B4-BE49-F238E27FC236}">
                <a16:creationId xmlns="" xmlns:a16="http://schemas.microsoft.com/office/drawing/2014/main" id="{8F4D88A5-54D4-074C-84A6-4B7D4CD5E53B}"/>
              </a:ext>
            </a:extLst>
          </p:cNvPr>
          <p:cNvSpPr txBox="1"/>
          <p:nvPr/>
        </p:nvSpPr>
        <p:spPr>
          <a:xfrm>
            <a:off x="398206" y="1346388"/>
            <a:ext cx="10117394" cy="1569660"/>
          </a:xfrm>
          <a:prstGeom prst="rect">
            <a:avLst/>
          </a:prstGeom>
          <a:noFill/>
          <a:ln w="28575">
            <a:solidFill>
              <a:schemeClr val="accent6">
                <a:lumMod val="75000"/>
              </a:schemeClr>
            </a:solidFill>
          </a:ln>
        </p:spPr>
        <p:txBody>
          <a:bodyPr wrap="square" rtlCol="0">
            <a:spAutoFit/>
          </a:bodyPr>
          <a:lstStyle/>
          <a:p>
            <a:pPr marL="342900" lvl="0" indent="-342900">
              <a:buFont typeface="Arial" panose="020B0604020202020204" pitchFamily="34" charset="0"/>
              <a:buChar char="•"/>
            </a:pPr>
            <a:r>
              <a:rPr lang="en-US" sz="2400" dirty="0"/>
              <a:t>Open source applications, with no cost licenses</a:t>
            </a:r>
          </a:p>
          <a:p>
            <a:pPr marL="342900" lvl="0" indent="-342900">
              <a:buFont typeface="Arial" panose="020B0604020202020204" pitchFamily="34" charset="0"/>
              <a:buChar char="•"/>
            </a:pPr>
            <a:r>
              <a:rPr lang="en-US" sz="2400" dirty="0"/>
              <a:t>Applications from non-profit organizations, fee for license</a:t>
            </a:r>
          </a:p>
          <a:p>
            <a:pPr marL="342900" lvl="0" indent="-342900">
              <a:buFont typeface="Arial" panose="020B0604020202020204" pitchFamily="34" charset="0"/>
              <a:buChar char="•"/>
            </a:pPr>
            <a:r>
              <a:rPr lang="en-US" sz="2400" dirty="0"/>
              <a:t>Commercial applications</a:t>
            </a:r>
          </a:p>
          <a:p>
            <a:pPr marL="342900" lvl="0" indent="-342900">
              <a:buFont typeface="Arial" panose="020B0604020202020204" pitchFamily="34" charset="0"/>
              <a:buChar char="•"/>
            </a:pPr>
            <a:r>
              <a:rPr lang="en-US" sz="2400" dirty="0"/>
              <a:t>Commercial applications with integrated open source tools</a:t>
            </a:r>
          </a:p>
        </p:txBody>
      </p:sp>
    </p:spTree>
    <p:extLst>
      <p:ext uri="{BB962C8B-B14F-4D97-AF65-F5344CB8AC3E}">
        <p14:creationId xmlns:p14="http://schemas.microsoft.com/office/powerpoint/2010/main" val="4282813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F5DB04-B9D9-674F-95F4-AF754F42956A}"/>
              </a:ext>
            </a:extLst>
          </p:cNvPr>
          <p:cNvSpPr>
            <a:spLocks noGrp="1"/>
          </p:cNvSpPr>
          <p:nvPr>
            <p:ph type="title"/>
          </p:nvPr>
        </p:nvSpPr>
        <p:spPr>
          <a:xfrm>
            <a:off x="838200" y="365125"/>
            <a:ext cx="10515600" cy="786639"/>
          </a:xfrm>
        </p:spPr>
        <p:txBody>
          <a:bodyPr/>
          <a:lstStyle/>
          <a:p>
            <a:pPr algn="ctr"/>
            <a:r>
              <a:rPr lang="en-US" b="1" dirty="0"/>
              <a:t>Types of automated QC tools</a:t>
            </a:r>
          </a:p>
        </p:txBody>
      </p:sp>
      <p:sp>
        <p:nvSpPr>
          <p:cNvPr id="7" name="TextBox 6">
            <a:extLst>
              <a:ext uri="{FF2B5EF4-FFF2-40B4-BE49-F238E27FC236}">
                <a16:creationId xmlns="" xmlns:a16="http://schemas.microsoft.com/office/drawing/2014/main" id="{8F4D88A5-54D4-074C-84A6-4B7D4CD5E53B}"/>
              </a:ext>
            </a:extLst>
          </p:cNvPr>
          <p:cNvSpPr txBox="1"/>
          <p:nvPr/>
        </p:nvSpPr>
        <p:spPr>
          <a:xfrm>
            <a:off x="398206" y="1346388"/>
            <a:ext cx="10117394" cy="1569660"/>
          </a:xfrm>
          <a:prstGeom prst="rect">
            <a:avLst/>
          </a:prstGeom>
          <a:noFill/>
          <a:ln w="28575">
            <a:solidFill>
              <a:schemeClr val="accent6">
                <a:lumMod val="75000"/>
              </a:schemeClr>
            </a:solidFill>
          </a:ln>
        </p:spPr>
        <p:txBody>
          <a:bodyPr wrap="square" rtlCol="0">
            <a:spAutoFit/>
          </a:bodyPr>
          <a:lstStyle/>
          <a:p>
            <a:pPr marL="342900" lvl="0" indent="-342900">
              <a:buFont typeface="Arial" panose="020B0604020202020204" pitchFamily="34" charset="0"/>
              <a:buChar char="•"/>
            </a:pPr>
            <a:r>
              <a:rPr lang="en-US" sz="2400" dirty="0"/>
              <a:t>Open source applications, with no cost licenses</a:t>
            </a:r>
          </a:p>
          <a:p>
            <a:pPr marL="342900" lvl="0" indent="-342900">
              <a:buFont typeface="Arial" panose="020B0604020202020204" pitchFamily="34" charset="0"/>
              <a:buChar char="•"/>
            </a:pPr>
            <a:r>
              <a:rPr lang="en-US" sz="2400" dirty="0"/>
              <a:t>Applications from non-profit organizations, fee for license</a:t>
            </a:r>
          </a:p>
          <a:p>
            <a:pPr marL="342900" lvl="0" indent="-342900">
              <a:buFont typeface="Arial" panose="020B0604020202020204" pitchFamily="34" charset="0"/>
              <a:buChar char="•"/>
            </a:pPr>
            <a:r>
              <a:rPr lang="en-US" sz="2400" dirty="0"/>
              <a:t>Commercial applications</a:t>
            </a:r>
          </a:p>
          <a:p>
            <a:pPr marL="342900" lvl="0" indent="-342900">
              <a:buFont typeface="Arial" panose="020B0604020202020204" pitchFamily="34" charset="0"/>
              <a:buChar char="•"/>
            </a:pPr>
            <a:r>
              <a:rPr lang="en-US" sz="2400" dirty="0"/>
              <a:t>Commercial applications with integrated open source tools</a:t>
            </a:r>
          </a:p>
        </p:txBody>
      </p:sp>
      <p:sp>
        <p:nvSpPr>
          <p:cNvPr id="8" name="TextBox 7">
            <a:extLst>
              <a:ext uri="{FF2B5EF4-FFF2-40B4-BE49-F238E27FC236}">
                <a16:creationId xmlns="" xmlns:a16="http://schemas.microsoft.com/office/drawing/2014/main" id="{F359F6BF-528B-B94D-8AD2-E7158C70E3CF}"/>
              </a:ext>
            </a:extLst>
          </p:cNvPr>
          <p:cNvSpPr txBox="1"/>
          <p:nvPr/>
        </p:nvSpPr>
        <p:spPr>
          <a:xfrm>
            <a:off x="1932039" y="3140168"/>
            <a:ext cx="8996516" cy="1200329"/>
          </a:xfrm>
          <a:prstGeom prst="rect">
            <a:avLst/>
          </a:prstGeom>
          <a:noFill/>
          <a:ln w="28575">
            <a:solidFill>
              <a:schemeClr val="accent6">
                <a:lumMod val="75000"/>
              </a:schemeClr>
            </a:solidFill>
          </a:ln>
        </p:spPr>
        <p:txBody>
          <a:bodyPr wrap="square" rtlCol="0">
            <a:spAutoFit/>
          </a:bodyPr>
          <a:lstStyle/>
          <a:p>
            <a:pPr marL="285750" lvl="0" indent="-285750">
              <a:buFont typeface="Arial" panose="020B0604020202020204" pitchFamily="34" charset="0"/>
              <a:buChar char="•"/>
            </a:pPr>
            <a:r>
              <a:rPr lang="en-US" sz="2400" dirty="0"/>
              <a:t>Applications independent of specific hardware or systems</a:t>
            </a:r>
          </a:p>
          <a:p>
            <a:pPr marL="285750" lvl="0" indent="-285750">
              <a:buFont typeface="Arial" panose="020B0604020202020204" pitchFamily="34" charset="0"/>
              <a:buChar char="•"/>
            </a:pPr>
            <a:r>
              <a:rPr lang="en-US" sz="2400" dirty="0"/>
              <a:t>Applications integrated with hardware and/or other systems</a:t>
            </a:r>
          </a:p>
          <a:p>
            <a:pPr marL="285750" lvl="0" indent="-285750">
              <a:buFont typeface="Arial" panose="020B0604020202020204" pitchFamily="34" charset="0"/>
              <a:buChar char="•"/>
            </a:pPr>
            <a:r>
              <a:rPr lang="en-US" sz="2400" dirty="0"/>
              <a:t>Applications that depend upon specific hardware or systems</a:t>
            </a:r>
          </a:p>
        </p:txBody>
      </p:sp>
    </p:spTree>
    <p:extLst>
      <p:ext uri="{BB962C8B-B14F-4D97-AF65-F5344CB8AC3E}">
        <p14:creationId xmlns:p14="http://schemas.microsoft.com/office/powerpoint/2010/main" val="2547813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F5DB04-B9D9-674F-95F4-AF754F42956A}"/>
              </a:ext>
            </a:extLst>
          </p:cNvPr>
          <p:cNvSpPr>
            <a:spLocks noGrp="1"/>
          </p:cNvSpPr>
          <p:nvPr>
            <p:ph type="title"/>
          </p:nvPr>
        </p:nvSpPr>
        <p:spPr>
          <a:xfrm>
            <a:off x="838200" y="365125"/>
            <a:ext cx="10515600" cy="786639"/>
          </a:xfrm>
        </p:spPr>
        <p:txBody>
          <a:bodyPr/>
          <a:lstStyle/>
          <a:p>
            <a:pPr algn="ctr"/>
            <a:r>
              <a:rPr lang="en-US" b="1" dirty="0"/>
              <a:t>Types of automated QC tools</a:t>
            </a:r>
          </a:p>
        </p:txBody>
      </p:sp>
      <p:sp>
        <p:nvSpPr>
          <p:cNvPr id="6" name="TextBox 5">
            <a:extLst>
              <a:ext uri="{FF2B5EF4-FFF2-40B4-BE49-F238E27FC236}">
                <a16:creationId xmlns="" xmlns:a16="http://schemas.microsoft.com/office/drawing/2014/main" id="{419D11F0-E41C-0C42-A3E2-6DAD8C958D6B}"/>
              </a:ext>
            </a:extLst>
          </p:cNvPr>
          <p:cNvSpPr txBox="1"/>
          <p:nvPr/>
        </p:nvSpPr>
        <p:spPr>
          <a:xfrm>
            <a:off x="3215149" y="4545397"/>
            <a:ext cx="8465573" cy="1938992"/>
          </a:xfrm>
          <a:prstGeom prst="rect">
            <a:avLst/>
          </a:prstGeom>
          <a:noFill/>
          <a:ln w="28575">
            <a:solidFill>
              <a:schemeClr val="accent6">
                <a:lumMod val="75000"/>
              </a:schemeClr>
            </a:solidFill>
          </a:ln>
        </p:spPr>
        <p:txBody>
          <a:bodyPr wrap="square" rtlCol="0">
            <a:spAutoFit/>
          </a:bodyPr>
          <a:lstStyle/>
          <a:p>
            <a:pPr marL="285750" lvl="0" indent="-285750">
              <a:buFont typeface="Arial" panose="020B0604020202020204" pitchFamily="34" charset="0"/>
              <a:buChar char="•"/>
            </a:pPr>
            <a:r>
              <a:rPr lang="en-US" sz="2400" dirty="0"/>
              <a:t>Applications that inspect finished files and generate reports</a:t>
            </a:r>
          </a:p>
          <a:p>
            <a:pPr marL="285750" lvl="0" indent="-285750">
              <a:buFont typeface="Arial" panose="020B0604020202020204" pitchFamily="34" charset="0"/>
              <a:buChar char="•"/>
            </a:pPr>
            <a:r>
              <a:rPr lang="en-US" sz="2400" dirty="0"/>
              <a:t>Applications that inspect finished files, generate reports, and correct errors</a:t>
            </a:r>
          </a:p>
          <a:p>
            <a:pPr marL="285750" lvl="0" indent="-285750">
              <a:buFont typeface="Arial" panose="020B0604020202020204" pitchFamily="34" charset="0"/>
              <a:buChar char="•"/>
            </a:pPr>
            <a:r>
              <a:rPr lang="en-US" sz="2400" dirty="0"/>
              <a:t>Applications that monitor signal and/or bitstreams as playback and transfer proceeds </a:t>
            </a:r>
          </a:p>
        </p:txBody>
      </p:sp>
      <p:sp>
        <p:nvSpPr>
          <p:cNvPr id="7" name="TextBox 6">
            <a:extLst>
              <a:ext uri="{FF2B5EF4-FFF2-40B4-BE49-F238E27FC236}">
                <a16:creationId xmlns="" xmlns:a16="http://schemas.microsoft.com/office/drawing/2014/main" id="{8F4D88A5-54D4-074C-84A6-4B7D4CD5E53B}"/>
              </a:ext>
            </a:extLst>
          </p:cNvPr>
          <p:cNvSpPr txBox="1"/>
          <p:nvPr/>
        </p:nvSpPr>
        <p:spPr>
          <a:xfrm>
            <a:off x="398206" y="1346388"/>
            <a:ext cx="10117394" cy="1569660"/>
          </a:xfrm>
          <a:prstGeom prst="rect">
            <a:avLst/>
          </a:prstGeom>
          <a:noFill/>
          <a:ln w="28575">
            <a:solidFill>
              <a:schemeClr val="accent6">
                <a:lumMod val="75000"/>
              </a:schemeClr>
            </a:solidFill>
          </a:ln>
        </p:spPr>
        <p:txBody>
          <a:bodyPr wrap="square" rtlCol="0">
            <a:spAutoFit/>
          </a:bodyPr>
          <a:lstStyle/>
          <a:p>
            <a:pPr marL="342900" lvl="0" indent="-342900">
              <a:buFont typeface="Arial" panose="020B0604020202020204" pitchFamily="34" charset="0"/>
              <a:buChar char="•"/>
            </a:pPr>
            <a:r>
              <a:rPr lang="en-US" sz="2400" dirty="0"/>
              <a:t>Open source applications, with no cost licenses</a:t>
            </a:r>
          </a:p>
          <a:p>
            <a:pPr marL="342900" lvl="0" indent="-342900">
              <a:buFont typeface="Arial" panose="020B0604020202020204" pitchFamily="34" charset="0"/>
              <a:buChar char="•"/>
            </a:pPr>
            <a:r>
              <a:rPr lang="en-US" sz="2400" dirty="0"/>
              <a:t>Applications from non-profit organizations, fee for license</a:t>
            </a:r>
          </a:p>
          <a:p>
            <a:pPr marL="342900" lvl="0" indent="-342900">
              <a:buFont typeface="Arial" panose="020B0604020202020204" pitchFamily="34" charset="0"/>
              <a:buChar char="•"/>
            </a:pPr>
            <a:r>
              <a:rPr lang="en-US" sz="2400" dirty="0"/>
              <a:t>Commercial applications</a:t>
            </a:r>
          </a:p>
          <a:p>
            <a:pPr marL="342900" lvl="0" indent="-342900">
              <a:buFont typeface="Arial" panose="020B0604020202020204" pitchFamily="34" charset="0"/>
              <a:buChar char="•"/>
            </a:pPr>
            <a:r>
              <a:rPr lang="en-US" sz="2400" dirty="0"/>
              <a:t>Commercial applications with integrated open source tools</a:t>
            </a:r>
          </a:p>
        </p:txBody>
      </p:sp>
      <p:sp>
        <p:nvSpPr>
          <p:cNvPr id="8" name="TextBox 7">
            <a:extLst>
              <a:ext uri="{FF2B5EF4-FFF2-40B4-BE49-F238E27FC236}">
                <a16:creationId xmlns="" xmlns:a16="http://schemas.microsoft.com/office/drawing/2014/main" id="{F359F6BF-528B-B94D-8AD2-E7158C70E3CF}"/>
              </a:ext>
            </a:extLst>
          </p:cNvPr>
          <p:cNvSpPr txBox="1"/>
          <p:nvPr/>
        </p:nvSpPr>
        <p:spPr>
          <a:xfrm>
            <a:off x="1932039" y="3140168"/>
            <a:ext cx="8996516" cy="1200329"/>
          </a:xfrm>
          <a:prstGeom prst="rect">
            <a:avLst/>
          </a:prstGeom>
          <a:noFill/>
          <a:ln w="28575">
            <a:solidFill>
              <a:schemeClr val="accent6">
                <a:lumMod val="75000"/>
              </a:schemeClr>
            </a:solidFill>
          </a:ln>
        </p:spPr>
        <p:txBody>
          <a:bodyPr wrap="square" rtlCol="0">
            <a:spAutoFit/>
          </a:bodyPr>
          <a:lstStyle/>
          <a:p>
            <a:pPr marL="285750" lvl="0" indent="-285750">
              <a:buFont typeface="Arial" panose="020B0604020202020204" pitchFamily="34" charset="0"/>
              <a:buChar char="•"/>
            </a:pPr>
            <a:r>
              <a:rPr lang="en-US" sz="2400" dirty="0"/>
              <a:t>Applications independent of specific hardware or systems</a:t>
            </a:r>
          </a:p>
          <a:p>
            <a:pPr marL="285750" lvl="0" indent="-285750">
              <a:buFont typeface="Arial" panose="020B0604020202020204" pitchFamily="34" charset="0"/>
              <a:buChar char="•"/>
            </a:pPr>
            <a:r>
              <a:rPr lang="en-US" sz="2400" dirty="0"/>
              <a:t>Applications integrated with hardware and/or other systems</a:t>
            </a:r>
          </a:p>
          <a:p>
            <a:pPr marL="285750" lvl="0" indent="-285750">
              <a:buFont typeface="Arial" panose="020B0604020202020204" pitchFamily="34" charset="0"/>
              <a:buChar char="•"/>
            </a:pPr>
            <a:r>
              <a:rPr lang="en-US" sz="2400" dirty="0"/>
              <a:t>Applications that depend upon specific hardware or systems</a:t>
            </a:r>
          </a:p>
        </p:txBody>
      </p:sp>
    </p:spTree>
    <p:extLst>
      <p:ext uri="{BB962C8B-B14F-4D97-AF65-F5344CB8AC3E}">
        <p14:creationId xmlns:p14="http://schemas.microsoft.com/office/powerpoint/2010/main" val="212189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657F343-66AB-AC45-A6B9-92A57713F472}"/>
              </a:ext>
            </a:extLst>
          </p:cNvPr>
          <p:cNvPicPr>
            <a:picLocks noChangeAspect="1"/>
          </p:cNvPicPr>
          <p:nvPr/>
        </p:nvPicPr>
        <p:blipFill>
          <a:blip r:embed="rId3"/>
          <a:stretch>
            <a:fillRect/>
          </a:stretch>
        </p:blipFill>
        <p:spPr>
          <a:xfrm rot="21063956">
            <a:off x="1491374" y="519605"/>
            <a:ext cx="5194300" cy="5524500"/>
          </a:xfrm>
          <a:prstGeom prst="rect">
            <a:avLst/>
          </a:prstGeom>
          <a:ln w="38100">
            <a:solidFill>
              <a:schemeClr val="accent2">
                <a:lumMod val="75000"/>
              </a:schemeClr>
            </a:solidFill>
          </a:ln>
        </p:spPr>
      </p:pic>
      <p:pic>
        <p:nvPicPr>
          <p:cNvPr id="7" name="Picture 6">
            <a:extLst>
              <a:ext uri="{FF2B5EF4-FFF2-40B4-BE49-F238E27FC236}">
                <a16:creationId xmlns="" xmlns:a16="http://schemas.microsoft.com/office/drawing/2014/main" id="{3A8DD714-D97C-A24E-ACAB-4709114992B9}"/>
              </a:ext>
            </a:extLst>
          </p:cNvPr>
          <p:cNvPicPr>
            <a:picLocks noChangeAspect="1"/>
          </p:cNvPicPr>
          <p:nvPr/>
        </p:nvPicPr>
        <p:blipFill>
          <a:blip r:embed="rId4"/>
          <a:stretch>
            <a:fillRect/>
          </a:stretch>
        </p:blipFill>
        <p:spPr>
          <a:xfrm>
            <a:off x="3736647" y="5068393"/>
            <a:ext cx="7556500" cy="1282700"/>
          </a:xfrm>
          <a:prstGeom prst="rect">
            <a:avLst/>
          </a:prstGeom>
          <a:ln w="38100">
            <a:solidFill>
              <a:srgbClr val="00B050"/>
            </a:solidFill>
          </a:ln>
        </p:spPr>
      </p:pic>
    </p:spTree>
    <p:extLst>
      <p:ext uri="{BB962C8B-B14F-4D97-AF65-F5344CB8AC3E}">
        <p14:creationId xmlns:p14="http://schemas.microsoft.com/office/powerpoint/2010/main" val="2221638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6A07FE-C201-944B-A6DC-0937F9652A02}"/>
              </a:ext>
            </a:extLst>
          </p:cNvPr>
          <p:cNvSpPr>
            <a:spLocks noGrp="1"/>
          </p:cNvSpPr>
          <p:nvPr>
            <p:ph type="title"/>
          </p:nvPr>
        </p:nvSpPr>
        <p:spPr/>
        <p:txBody>
          <a:bodyPr>
            <a:normAutofit/>
          </a:bodyPr>
          <a:lstStyle/>
          <a:p>
            <a:r>
              <a:rPr lang="en-US" b="1" dirty="0"/>
              <a:t>QC applications developed to support archives </a:t>
            </a:r>
            <a:r>
              <a:rPr lang="en-US" b="1" dirty="0" err="1"/>
              <a:t>digitising</a:t>
            </a:r>
            <a:r>
              <a:rPr lang="en-US" b="1" dirty="0"/>
              <a:t> video for content preservation</a:t>
            </a:r>
          </a:p>
        </p:txBody>
      </p:sp>
      <p:sp>
        <p:nvSpPr>
          <p:cNvPr id="3" name="Content Placeholder 2">
            <a:extLst>
              <a:ext uri="{FF2B5EF4-FFF2-40B4-BE49-F238E27FC236}">
                <a16:creationId xmlns="" xmlns:a16="http://schemas.microsoft.com/office/drawing/2014/main" id="{1FA67EF5-9CA9-794B-BB3F-AB1E6084C588}"/>
              </a:ext>
            </a:extLst>
          </p:cNvPr>
          <p:cNvSpPr>
            <a:spLocks noGrp="1"/>
          </p:cNvSpPr>
          <p:nvPr>
            <p:ph idx="1"/>
          </p:nvPr>
        </p:nvSpPr>
        <p:spPr/>
        <p:txBody>
          <a:bodyPr>
            <a:normAutofit fontScale="92500"/>
          </a:bodyPr>
          <a:lstStyle/>
          <a:p>
            <a:r>
              <a:rPr lang="en-US" dirty="0"/>
              <a:t>Association of Moving Image Archivists (AMIA): </a:t>
            </a:r>
            <a:r>
              <a:rPr lang="en-US" dirty="0" err="1"/>
              <a:t>vrecord</a:t>
            </a:r>
            <a:endParaRPr lang="en-US" dirty="0"/>
          </a:p>
          <a:p>
            <a:r>
              <a:rPr lang="en-US" dirty="0"/>
              <a:t>Cube-Tec: Quadriga Video</a:t>
            </a:r>
          </a:p>
          <a:p>
            <a:r>
              <a:rPr lang="en-US" dirty="0"/>
              <a:t>Cube-Tec: MXF Legalizer</a:t>
            </a:r>
          </a:p>
          <a:p>
            <a:r>
              <a:rPr lang="en-US" dirty="0"/>
              <a:t>Dance Heritage Coalition and the Bay Area Video Coalition (BAVC): </a:t>
            </a:r>
            <a:r>
              <a:rPr lang="en-US" dirty="0" err="1"/>
              <a:t>QCTools</a:t>
            </a:r>
            <a:r>
              <a:rPr lang="en-US" dirty="0"/>
              <a:t> </a:t>
            </a:r>
          </a:p>
          <a:p>
            <a:r>
              <a:rPr lang="en-US" dirty="0" err="1"/>
              <a:t>GrayMeta</a:t>
            </a:r>
            <a:r>
              <a:rPr lang="en-US" dirty="0"/>
              <a:t>: Iris (multiple versions)</a:t>
            </a:r>
          </a:p>
          <a:p>
            <a:r>
              <a:rPr lang="en-US" dirty="0" err="1"/>
              <a:t>Joanneum</a:t>
            </a:r>
            <a:r>
              <a:rPr lang="en-US" dirty="0"/>
              <a:t> Research: </a:t>
            </a:r>
            <a:r>
              <a:rPr lang="en-US" dirty="0" err="1"/>
              <a:t>VidiCert</a:t>
            </a:r>
            <a:r>
              <a:rPr lang="en-US" dirty="0"/>
              <a:t> Essence QC</a:t>
            </a:r>
          </a:p>
          <a:p>
            <a:r>
              <a:rPr lang="en-US" dirty="0" err="1"/>
              <a:t>Matroska.org</a:t>
            </a:r>
            <a:r>
              <a:rPr lang="en-US" dirty="0"/>
              <a:t>: </a:t>
            </a:r>
            <a:r>
              <a:rPr lang="en-US" dirty="0" err="1"/>
              <a:t>mkvalidator</a:t>
            </a:r>
            <a:endParaRPr lang="en-US" dirty="0"/>
          </a:p>
          <a:p>
            <a:r>
              <a:rPr lang="en-US" dirty="0" err="1"/>
              <a:t>MediaArea</a:t>
            </a:r>
            <a:r>
              <a:rPr lang="en-US" dirty="0"/>
              <a:t>: </a:t>
            </a:r>
            <a:r>
              <a:rPr lang="en-US" dirty="0" err="1"/>
              <a:t>MediaConch</a:t>
            </a:r>
            <a:endParaRPr lang="en-US" dirty="0"/>
          </a:p>
          <a:p>
            <a:r>
              <a:rPr lang="en-US" dirty="0"/>
              <a:t>NOA: </a:t>
            </a:r>
            <a:r>
              <a:rPr lang="en-US" dirty="0" err="1"/>
              <a:t>FrameLector</a:t>
            </a:r>
            <a:r>
              <a:rPr lang="en-US" dirty="0"/>
              <a:t>, Video Migration QC, and </a:t>
            </a:r>
            <a:r>
              <a:rPr lang="en-US" dirty="0" err="1"/>
              <a:t>QualityChecker</a:t>
            </a:r>
            <a:endParaRPr lang="en-US" dirty="0"/>
          </a:p>
        </p:txBody>
      </p:sp>
    </p:spTree>
    <p:extLst>
      <p:ext uri="{BB962C8B-B14F-4D97-AF65-F5344CB8AC3E}">
        <p14:creationId xmlns:p14="http://schemas.microsoft.com/office/powerpoint/2010/main" val="1171194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800842-251B-264D-9939-D74DE49D3FC6}"/>
              </a:ext>
            </a:extLst>
          </p:cNvPr>
          <p:cNvSpPr>
            <a:spLocks noGrp="1"/>
          </p:cNvSpPr>
          <p:nvPr>
            <p:ph type="title"/>
          </p:nvPr>
        </p:nvSpPr>
        <p:spPr/>
        <p:txBody>
          <a:bodyPr>
            <a:normAutofit fontScale="90000"/>
          </a:bodyPr>
          <a:lstStyle/>
          <a:p>
            <a:r>
              <a:rPr lang="en-US" b="1" dirty="0"/>
              <a:t>QC applications developed to support professional production, broadcast, and online content</a:t>
            </a:r>
          </a:p>
        </p:txBody>
      </p:sp>
      <p:sp>
        <p:nvSpPr>
          <p:cNvPr id="3" name="Content Placeholder 2">
            <a:extLst>
              <a:ext uri="{FF2B5EF4-FFF2-40B4-BE49-F238E27FC236}">
                <a16:creationId xmlns="" xmlns:a16="http://schemas.microsoft.com/office/drawing/2014/main" id="{1071D175-7C31-E146-885D-75114A1DDE37}"/>
              </a:ext>
            </a:extLst>
          </p:cNvPr>
          <p:cNvSpPr>
            <a:spLocks noGrp="1"/>
          </p:cNvSpPr>
          <p:nvPr>
            <p:ph idx="1"/>
          </p:nvPr>
        </p:nvSpPr>
        <p:spPr/>
        <p:txBody>
          <a:bodyPr>
            <a:normAutofit lnSpcReduction="10000"/>
          </a:bodyPr>
          <a:lstStyle/>
          <a:p>
            <a:r>
              <a:rPr lang="en-US" dirty="0"/>
              <a:t>Drastic Technologies: </a:t>
            </a:r>
            <a:r>
              <a:rPr lang="en-US" dirty="0" err="1"/>
              <a:t>videoQC</a:t>
            </a:r>
            <a:r>
              <a:rPr lang="en-US" dirty="0"/>
              <a:t> suite </a:t>
            </a:r>
          </a:p>
          <a:p>
            <a:r>
              <a:rPr lang="en-US" dirty="0" err="1"/>
              <a:t>Interra</a:t>
            </a:r>
            <a:r>
              <a:rPr lang="en-US" dirty="0"/>
              <a:t> Systems: Baton Media Player, Baton Content Corrector</a:t>
            </a:r>
          </a:p>
          <a:p>
            <a:r>
              <a:rPr lang="en-US" dirty="0" err="1"/>
              <a:t>Metaglue</a:t>
            </a:r>
            <a:r>
              <a:rPr lang="en-US" dirty="0"/>
              <a:t>: </a:t>
            </a:r>
            <a:r>
              <a:rPr lang="en-US" dirty="0" err="1"/>
              <a:t>MXFixer</a:t>
            </a:r>
            <a:endParaRPr lang="en-US" dirty="0"/>
          </a:p>
          <a:p>
            <a:r>
              <a:rPr lang="en-US" dirty="0" err="1"/>
              <a:t>Mividi</a:t>
            </a:r>
            <a:r>
              <a:rPr lang="en-US" dirty="0"/>
              <a:t> Inc: IMS120 </a:t>
            </a:r>
            <a:r>
              <a:rPr lang="en-US" dirty="0" err="1"/>
              <a:t>Multiviewer</a:t>
            </a:r>
            <a:r>
              <a:rPr lang="en-US" dirty="0"/>
              <a:t> Monitor</a:t>
            </a:r>
          </a:p>
          <a:p>
            <a:r>
              <a:rPr lang="en-US" dirty="0" err="1"/>
              <a:t>Quales.tv</a:t>
            </a:r>
            <a:r>
              <a:rPr lang="en-US" dirty="0"/>
              <a:t>: Video Quality Check system</a:t>
            </a:r>
          </a:p>
          <a:p>
            <a:r>
              <a:rPr lang="en-US" dirty="0"/>
              <a:t>Tektronix: Aurora, successor to the </a:t>
            </a:r>
            <a:r>
              <a:rPr lang="en-US" dirty="0" err="1"/>
              <a:t>Cerify</a:t>
            </a:r>
            <a:r>
              <a:rPr lang="en-US" dirty="0"/>
              <a:t> QC tool, </a:t>
            </a:r>
            <a:r>
              <a:rPr lang="en-US" dirty="0" err="1"/>
              <a:t>AutoFix</a:t>
            </a:r>
            <a:r>
              <a:rPr lang="en-US" dirty="0"/>
              <a:t> correction tools</a:t>
            </a:r>
          </a:p>
          <a:p>
            <a:r>
              <a:rPr lang="en-US" dirty="0" err="1"/>
              <a:t>Telestream</a:t>
            </a:r>
            <a:r>
              <a:rPr lang="en-US" dirty="0"/>
              <a:t>: </a:t>
            </a:r>
            <a:r>
              <a:rPr lang="en-US" dirty="0" err="1"/>
              <a:t>Vidchecker</a:t>
            </a:r>
            <a:endParaRPr lang="en-US" dirty="0"/>
          </a:p>
          <a:p>
            <a:r>
              <a:rPr lang="en-US" dirty="0"/>
              <a:t>Venera Technologies: Pulsar and Quasar</a:t>
            </a:r>
          </a:p>
        </p:txBody>
      </p:sp>
    </p:spTree>
    <p:extLst>
      <p:ext uri="{BB962C8B-B14F-4D97-AF65-F5344CB8AC3E}">
        <p14:creationId xmlns:p14="http://schemas.microsoft.com/office/powerpoint/2010/main" val="247200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BEC8D4-B36C-3A4C-B485-A5C02E184CA8}"/>
              </a:ext>
            </a:extLst>
          </p:cNvPr>
          <p:cNvSpPr>
            <a:spLocks noGrp="1"/>
          </p:cNvSpPr>
          <p:nvPr>
            <p:ph type="title"/>
          </p:nvPr>
        </p:nvSpPr>
        <p:spPr/>
        <p:txBody>
          <a:bodyPr>
            <a:normAutofit/>
          </a:bodyPr>
          <a:lstStyle/>
          <a:p>
            <a:r>
              <a:rPr lang="en-GB" b="1" dirty="0"/>
              <a:t>IASA-TC 06 Authors and Contributors</a:t>
            </a:r>
            <a:endParaRPr lang="en-US" b="1" dirty="0"/>
          </a:p>
        </p:txBody>
      </p:sp>
      <p:sp>
        <p:nvSpPr>
          <p:cNvPr id="4" name="Content Placeholder 3">
            <a:extLst>
              <a:ext uri="{FF2B5EF4-FFF2-40B4-BE49-F238E27FC236}">
                <a16:creationId xmlns="" xmlns:a16="http://schemas.microsoft.com/office/drawing/2014/main" id="{5A3FD385-A35A-A842-AF0A-ECA796AC09DE}"/>
              </a:ext>
            </a:extLst>
          </p:cNvPr>
          <p:cNvSpPr>
            <a:spLocks noGrp="1"/>
          </p:cNvSpPr>
          <p:nvPr>
            <p:ph sz="half" idx="1"/>
          </p:nvPr>
        </p:nvSpPr>
        <p:spPr/>
        <p:txBody>
          <a:bodyPr>
            <a:normAutofit fontScale="85000" lnSpcReduction="20000"/>
          </a:bodyPr>
          <a:lstStyle/>
          <a:p>
            <a:pPr lvl="0">
              <a:lnSpc>
                <a:spcPct val="110000"/>
              </a:lnSpc>
            </a:pPr>
            <a:r>
              <a:rPr lang="en-GB" dirty="0"/>
              <a:t>George Blood (George Blood LP, Philadelphia)</a:t>
            </a:r>
            <a:endParaRPr lang="en-US" dirty="0"/>
          </a:p>
          <a:p>
            <a:pPr lvl="0">
              <a:lnSpc>
                <a:spcPct val="110000"/>
              </a:lnSpc>
            </a:pPr>
            <a:r>
              <a:rPr lang="en-GB" dirty="0"/>
              <a:t>John Bostwick (George Blood LP)</a:t>
            </a:r>
            <a:endParaRPr lang="en-US" dirty="0"/>
          </a:p>
          <a:p>
            <a:pPr lvl="0">
              <a:lnSpc>
                <a:spcPct val="110000"/>
              </a:lnSpc>
            </a:pPr>
            <a:r>
              <a:rPr lang="en-GB" dirty="0"/>
              <a:t>Kevin Bradley (National Library of Australia), general editor</a:t>
            </a:r>
            <a:endParaRPr lang="en-US" dirty="0"/>
          </a:p>
          <a:p>
            <a:pPr lvl="0">
              <a:lnSpc>
                <a:spcPct val="110000"/>
              </a:lnSpc>
            </a:pPr>
            <a:r>
              <a:rPr lang="en-GB" dirty="0"/>
              <a:t>Charles Churchman (C.W. Churchman Television, Pennsylvania)</a:t>
            </a:r>
            <a:endParaRPr lang="en-US" dirty="0"/>
          </a:p>
          <a:p>
            <a:pPr lvl="0">
              <a:lnSpc>
                <a:spcPct val="110000"/>
              </a:lnSpc>
            </a:pPr>
            <a:r>
              <a:rPr lang="en-GB" dirty="0"/>
              <a:t>Carl Fleischhauer (Library of Congress, retired), general editor</a:t>
            </a:r>
          </a:p>
          <a:p>
            <a:pPr>
              <a:lnSpc>
                <a:spcPct val="110000"/>
              </a:lnSpc>
            </a:pPr>
            <a:r>
              <a:rPr lang="en-GB" dirty="0"/>
              <a:t>Ross Garrett (NFSA, Australia)</a:t>
            </a:r>
            <a:endParaRPr lang="en-US" dirty="0"/>
          </a:p>
        </p:txBody>
      </p:sp>
      <p:sp>
        <p:nvSpPr>
          <p:cNvPr id="5" name="Content Placeholder 4">
            <a:extLst>
              <a:ext uri="{FF2B5EF4-FFF2-40B4-BE49-F238E27FC236}">
                <a16:creationId xmlns="" xmlns:a16="http://schemas.microsoft.com/office/drawing/2014/main" id="{23E0F869-34F3-C644-B56B-58E2E5FC0CAC}"/>
              </a:ext>
            </a:extLst>
          </p:cNvPr>
          <p:cNvSpPr>
            <a:spLocks noGrp="1"/>
          </p:cNvSpPr>
          <p:nvPr>
            <p:ph sz="half" idx="2"/>
          </p:nvPr>
        </p:nvSpPr>
        <p:spPr/>
        <p:txBody>
          <a:bodyPr>
            <a:normAutofit fontScale="85000" lnSpcReduction="20000"/>
          </a:bodyPr>
          <a:lstStyle/>
          <a:p>
            <a:pPr lvl="0">
              <a:lnSpc>
                <a:spcPct val="120000"/>
              </a:lnSpc>
              <a:spcAft>
                <a:spcPts val="300"/>
              </a:spcAft>
            </a:pPr>
            <a:r>
              <a:rPr lang="en-GB" dirty="0"/>
              <a:t>Lars </a:t>
            </a:r>
            <a:r>
              <a:rPr lang="en-GB" dirty="0" err="1"/>
              <a:t>Gaustad</a:t>
            </a:r>
            <a:r>
              <a:rPr lang="en-GB" dirty="0"/>
              <a:t> (National Library of Norway and Chair IASA TC)</a:t>
            </a:r>
            <a:endParaRPr lang="en-US" dirty="0"/>
          </a:p>
          <a:p>
            <a:pPr lvl="0">
              <a:lnSpc>
                <a:spcPct val="120000"/>
              </a:lnSpc>
              <a:spcAft>
                <a:spcPts val="300"/>
              </a:spcAft>
            </a:pPr>
            <a:r>
              <a:rPr lang="en-GB" dirty="0"/>
              <a:t>Dinah Handel (Stanford University)</a:t>
            </a:r>
            <a:endParaRPr lang="en-US" dirty="0"/>
          </a:p>
          <a:p>
            <a:pPr lvl="0">
              <a:lnSpc>
                <a:spcPct val="120000"/>
              </a:lnSpc>
              <a:spcAft>
                <a:spcPts val="300"/>
              </a:spcAft>
            </a:pPr>
            <a:r>
              <a:rPr lang="en-GB" dirty="0"/>
              <a:t>Andrew Martin (</a:t>
            </a:r>
            <a:r>
              <a:rPr lang="en-GB" dirty="0" err="1"/>
              <a:t>DAMsmart</a:t>
            </a:r>
            <a:r>
              <a:rPr lang="en-GB" dirty="0"/>
              <a:t>, Canberra)</a:t>
            </a:r>
            <a:endParaRPr lang="en-US" dirty="0"/>
          </a:p>
          <a:p>
            <a:pPr lvl="0">
              <a:lnSpc>
                <a:spcPct val="120000"/>
              </a:lnSpc>
              <a:spcAft>
                <a:spcPts val="300"/>
              </a:spcAft>
            </a:pPr>
            <a:r>
              <a:rPr lang="en-GB" dirty="0"/>
              <a:t>Andrew Pearson (British Library)</a:t>
            </a:r>
            <a:endParaRPr lang="en-US" dirty="0"/>
          </a:p>
          <a:p>
            <a:pPr lvl="0">
              <a:lnSpc>
                <a:spcPct val="120000"/>
              </a:lnSpc>
              <a:spcAft>
                <a:spcPts val="300"/>
              </a:spcAft>
            </a:pPr>
            <a:r>
              <a:rPr lang="en-GB" dirty="0"/>
              <a:t>James Snyder (Library of Congress)</a:t>
            </a:r>
            <a:endParaRPr lang="en-US" dirty="0"/>
          </a:p>
          <a:p>
            <a:pPr>
              <a:lnSpc>
                <a:spcPct val="120000"/>
              </a:lnSpc>
              <a:spcAft>
                <a:spcPts val="300"/>
              </a:spcAft>
            </a:pPr>
            <a:r>
              <a:rPr lang="en-GB" dirty="0"/>
              <a:t>Tom Sprague (Museum of Broadcast Technology)</a:t>
            </a:r>
            <a:endParaRPr lang="en-US" dirty="0"/>
          </a:p>
        </p:txBody>
      </p:sp>
    </p:spTree>
    <p:extLst>
      <p:ext uri="{BB962C8B-B14F-4D97-AF65-F5344CB8AC3E}">
        <p14:creationId xmlns:p14="http://schemas.microsoft.com/office/powerpoint/2010/main" val="3414825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2F0D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BE5A1CE-70E8-BF42-80DF-67F1828D17C7}"/>
              </a:ext>
            </a:extLst>
          </p:cNvPr>
          <p:cNvSpPr txBox="1"/>
          <p:nvPr/>
        </p:nvSpPr>
        <p:spPr>
          <a:xfrm>
            <a:off x="1297859" y="615410"/>
            <a:ext cx="9512710" cy="5632311"/>
          </a:xfrm>
          <a:prstGeom prst="rect">
            <a:avLst/>
          </a:prstGeom>
          <a:noFill/>
        </p:spPr>
        <p:txBody>
          <a:bodyPr wrap="square" rtlCol="0">
            <a:spAutoFit/>
          </a:bodyPr>
          <a:lstStyle/>
          <a:p>
            <a:pPr algn="ctr"/>
            <a:r>
              <a:rPr lang="en-US" sz="3600" b="1" dirty="0"/>
              <a:t>https://www.iasa-web.org/tc06</a:t>
            </a:r>
            <a:r>
              <a:rPr lang="en-US" sz="3600" b="1" dirty="0" smtClean="0"/>
              <a:t>/</a:t>
            </a:r>
          </a:p>
          <a:p>
            <a:pPr algn="ctr"/>
            <a:r>
              <a:rPr lang="en-US" sz="3600" b="1" dirty="0" smtClean="0"/>
              <a:t>guidelines-preservation-video-recordings </a:t>
            </a:r>
          </a:p>
          <a:p>
            <a:pPr algn="ctr"/>
            <a:endParaRPr lang="en-US" sz="3600" b="1" dirty="0"/>
          </a:p>
          <a:p>
            <a:pPr algn="ctr"/>
            <a:r>
              <a:rPr lang="en-US" sz="3600" dirty="0" smtClean="0"/>
              <a:t>An </a:t>
            </a:r>
            <a:r>
              <a:rPr lang="en-US" sz="3600" dirty="0"/>
              <a:t>improved version of TC 06 is planned.  Help us fill in omissions and correct errors. </a:t>
            </a:r>
          </a:p>
          <a:p>
            <a:pPr algn="ctr"/>
            <a:endParaRPr lang="en-US" sz="3600" dirty="0"/>
          </a:p>
          <a:p>
            <a:pPr algn="ctr"/>
            <a:r>
              <a:rPr lang="en-US" sz="3600" dirty="0"/>
              <a:t>Send comments to </a:t>
            </a:r>
            <a:r>
              <a:rPr lang="en-US" sz="3600" dirty="0" smtClean="0"/>
              <a:t>Lars </a:t>
            </a:r>
            <a:r>
              <a:rPr lang="en-US" sz="3600" dirty="0"/>
              <a:t>Gaustad (</a:t>
            </a:r>
            <a:r>
              <a:rPr lang="en-US" sz="3600" dirty="0">
                <a:hlinkClick r:id="rId3"/>
              </a:rPr>
              <a:t>lars.gaustad@nb.no</a:t>
            </a:r>
            <a:r>
              <a:rPr lang="en-US" sz="3600" dirty="0" smtClean="0"/>
              <a:t>)</a:t>
            </a:r>
          </a:p>
          <a:p>
            <a:pPr algn="ctr"/>
            <a:endParaRPr lang="en-US" sz="3600" dirty="0"/>
          </a:p>
          <a:p>
            <a:pPr algn="ctr"/>
            <a:r>
              <a:rPr lang="en-US" sz="3600" dirty="0" smtClean="0"/>
              <a:t>Thank you</a:t>
            </a:r>
            <a:endParaRPr lang="en-US" sz="3600" dirty="0"/>
          </a:p>
        </p:txBody>
      </p:sp>
    </p:spTree>
    <p:extLst>
      <p:ext uri="{BB962C8B-B14F-4D97-AF65-F5344CB8AC3E}">
        <p14:creationId xmlns:p14="http://schemas.microsoft.com/office/powerpoint/2010/main" val="356911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DE7D4-6E5E-734E-91F4-5329AC2F88E4}"/>
              </a:ext>
            </a:extLst>
          </p:cNvPr>
          <p:cNvSpPr>
            <a:spLocks noGrp="1"/>
          </p:cNvSpPr>
          <p:nvPr>
            <p:ph type="title"/>
          </p:nvPr>
        </p:nvSpPr>
        <p:spPr>
          <a:xfrm>
            <a:off x="651639" y="365125"/>
            <a:ext cx="10515600" cy="1325563"/>
          </a:xfrm>
        </p:spPr>
        <p:txBody>
          <a:bodyPr/>
          <a:lstStyle/>
          <a:p>
            <a:r>
              <a:rPr lang="en-US" b="1" dirty="0"/>
              <a:t>IASA-TC 06, first edition</a:t>
            </a:r>
          </a:p>
        </p:txBody>
      </p:sp>
      <p:sp>
        <p:nvSpPr>
          <p:cNvPr id="3" name="Content Placeholder 2">
            <a:extLst>
              <a:ext uri="{FF2B5EF4-FFF2-40B4-BE49-F238E27FC236}">
                <a16:creationId xmlns="" xmlns:a16="http://schemas.microsoft.com/office/drawing/2014/main" id="{A4783C16-7BBE-CD44-B7B1-53DF8AED133D}"/>
              </a:ext>
            </a:extLst>
          </p:cNvPr>
          <p:cNvSpPr>
            <a:spLocks noGrp="1"/>
          </p:cNvSpPr>
          <p:nvPr>
            <p:ph idx="1"/>
          </p:nvPr>
        </p:nvSpPr>
        <p:spPr>
          <a:xfrm>
            <a:off x="651639" y="1836136"/>
            <a:ext cx="10775731" cy="3187556"/>
          </a:xfrm>
        </p:spPr>
        <p:txBody>
          <a:bodyPr>
            <a:noAutofit/>
          </a:bodyPr>
          <a:lstStyle/>
          <a:p>
            <a:pPr marL="0" lvl="0" indent="0">
              <a:buNone/>
            </a:pPr>
            <a:r>
              <a:rPr lang="en-US" sz="3200" dirty="0">
                <a:highlight>
                  <a:srgbClr val="FFFF00"/>
                </a:highlight>
              </a:rPr>
              <a:t>Part A.  Introduction</a:t>
            </a:r>
          </a:p>
          <a:p>
            <a:pPr marL="0" lvl="0" indent="0">
              <a:buNone/>
            </a:pPr>
            <a:r>
              <a:rPr lang="en-US" sz="3200" dirty="0"/>
              <a:t>Part B.  Video Signal, Preservation Concepts, &amp; Target Formats</a:t>
            </a:r>
          </a:p>
          <a:p>
            <a:pPr marL="0" lvl="0" indent="0">
              <a:buNone/>
            </a:pPr>
            <a:r>
              <a:rPr lang="en-US" sz="3200" dirty="0"/>
              <a:t>Part C.  Video Carriers and Signal Extraction</a:t>
            </a:r>
          </a:p>
          <a:p>
            <a:pPr marL="0" lvl="0" indent="0">
              <a:buNone/>
            </a:pPr>
            <a:r>
              <a:rPr lang="en-US" sz="3200" dirty="0"/>
              <a:t>Part D.  Planning, Setup, &amp; Workflows for Video </a:t>
            </a:r>
            <a:r>
              <a:rPr lang="en-US" sz="3200" dirty="0" err="1"/>
              <a:t>Digitisation</a:t>
            </a:r>
            <a:endParaRPr lang="en-US" sz="3200" dirty="0"/>
          </a:p>
          <a:p>
            <a:pPr marL="0" indent="0">
              <a:buNone/>
            </a:pPr>
            <a:r>
              <a:rPr lang="en-US" sz="3200" dirty="0">
                <a:highlight>
                  <a:srgbClr val="FFFF00"/>
                </a:highlight>
              </a:rPr>
              <a:t>Part E.  Bibliography</a:t>
            </a:r>
          </a:p>
        </p:txBody>
      </p:sp>
    </p:spTree>
    <p:extLst>
      <p:ext uri="{BB962C8B-B14F-4D97-AF65-F5344CB8AC3E}">
        <p14:creationId xmlns:p14="http://schemas.microsoft.com/office/powerpoint/2010/main" val="366689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DE7D4-6E5E-734E-91F4-5329AC2F88E4}"/>
              </a:ext>
            </a:extLst>
          </p:cNvPr>
          <p:cNvSpPr>
            <a:spLocks noGrp="1"/>
          </p:cNvSpPr>
          <p:nvPr>
            <p:ph type="title"/>
          </p:nvPr>
        </p:nvSpPr>
        <p:spPr>
          <a:xfrm>
            <a:off x="651639" y="365125"/>
            <a:ext cx="10515600" cy="1325563"/>
          </a:xfrm>
        </p:spPr>
        <p:txBody>
          <a:bodyPr/>
          <a:lstStyle/>
          <a:p>
            <a:r>
              <a:rPr lang="en-US" b="1" dirty="0"/>
              <a:t>IASA-TC 06, first edition</a:t>
            </a:r>
          </a:p>
        </p:txBody>
      </p:sp>
      <p:sp>
        <p:nvSpPr>
          <p:cNvPr id="3" name="Content Placeholder 2">
            <a:extLst>
              <a:ext uri="{FF2B5EF4-FFF2-40B4-BE49-F238E27FC236}">
                <a16:creationId xmlns="" xmlns:a16="http://schemas.microsoft.com/office/drawing/2014/main" id="{A4783C16-7BBE-CD44-B7B1-53DF8AED133D}"/>
              </a:ext>
            </a:extLst>
          </p:cNvPr>
          <p:cNvSpPr>
            <a:spLocks noGrp="1"/>
          </p:cNvSpPr>
          <p:nvPr>
            <p:ph idx="1"/>
          </p:nvPr>
        </p:nvSpPr>
        <p:spPr>
          <a:xfrm>
            <a:off x="651639" y="1836136"/>
            <a:ext cx="10775731" cy="3187556"/>
          </a:xfrm>
        </p:spPr>
        <p:txBody>
          <a:bodyPr>
            <a:noAutofit/>
          </a:bodyPr>
          <a:lstStyle/>
          <a:p>
            <a:pPr marL="0" lvl="0" indent="0">
              <a:buNone/>
            </a:pPr>
            <a:r>
              <a:rPr lang="en-US" sz="3200" dirty="0"/>
              <a:t>Part A.  Introduction</a:t>
            </a:r>
          </a:p>
          <a:p>
            <a:pPr marL="0" lvl="0" indent="0">
              <a:buNone/>
            </a:pPr>
            <a:r>
              <a:rPr lang="en-US" sz="3200" dirty="0">
                <a:highlight>
                  <a:srgbClr val="FFFF00"/>
                </a:highlight>
              </a:rPr>
              <a:t>Part B.  Video Signal, Preservation Concepts, &amp; Target Formats</a:t>
            </a:r>
          </a:p>
          <a:p>
            <a:pPr marL="0" lvl="0" indent="0">
              <a:buNone/>
            </a:pPr>
            <a:r>
              <a:rPr lang="en-US" sz="3200" dirty="0">
                <a:highlight>
                  <a:srgbClr val="FFFF00"/>
                </a:highlight>
              </a:rPr>
              <a:t>Part C.  Video Carriers and Signal Extraction</a:t>
            </a:r>
          </a:p>
          <a:p>
            <a:pPr marL="0" lvl="0" indent="0">
              <a:buNone/>
            </a:pPr>
            <a:r>
              <a:rPr lang="en-US" sz="3200" dirty="0">
                <a:highlight>
                  <a:srgbClr val="FFFF00"/>
                </a:highlight>
              </a:rPr>
              <a:t>Part D.  Planning, Setup, &amp; Workflows for Video </a:t>
            </a:r>
            <a:r>
              <a:rPr lang="en-US" sz="3200" dirty="0" err="1">
                <a:highlight>
                  <a:srgbClr val="FFFF00"/>
                </a:highlight>
              </a:rPr>
              <a:t>Digitisation</a:t>
            </a:r>
            <a:endParaRPr lang="en-US" sz="3200" dirty="0">
              <a:highlight>
                <a:srgbClr val="FFFF00"/>
              </a:highlight>
            </a:endParaRPr>
          </a:p>
          <a:p>
            <a:pPr marL="0" indent="0">
              <a:buNone/>
            </a:pPr>
            <a:r>
              <a:rPr lang="en-US" sz="3200" dirty="0"/>
              <a:t>Part E.  Bibliography</a:t>
            </a:r>
          </a:p>
        </p:txBody>
      </p:sp>
    </p:spTree>
    <p:extLst>
      <p:ext uri="{BB962C8B-B14F-4D97-AF65-F5344CB8AC3E}">
        <p14:creationId xmlns:p14="http://schemas.microsoft.com/office/powerpoint/2010/main" val="318339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33263-2E79-604B-89FD-51E66EC16082}"/>
              </a:ext>
            </a:extLst>
          </p:cNvPr>
          <p:cNvSpPr>
            <a:spLocks noGrp="1"/>
          </p:cNvSpPr>
          <p:nvPr>
            <p:ph type="title"/>
          </p:nvPr>
        </p:nvSpPr>
        <p:spPr/>
        <p:txBody>
          <a:bodyPr>
            <a:normAutofit/>
          </a:bodyPr>
          <a:lstStyle/>
          <a:p>
            <a:r>
              <a:rPr lang="en-US" b="1" dirty="0"/>
              <a:t>Part B. Video Signal, Preservation Concepts, and Target Formats</a:t>
            </a:r>
          </a:p>
        </p:txBody>
      </p:sp>
      <p:sp>
        <p:nvSpPr>
          <p:cNvPr id="3" name="Content Placeholder 2">
            <a:extLst>
              <a:ext uri="{FF2B5EF4-FFF2-40B4-BE49-F238E27FC236}">
                <a16:creationId xmlns="" xmlns:a16="http://schemas.microsoft.com/office/drawing/2014/main" id="{1DE8CCA4-0CF5-D84F-84AF-3A3449BD4F0D}"/>
              </a:ext>
            </a:extLst>
          </p:cNvPr>
          <p:cNvSpPr>
            <a:spLocks noGrp="1"/>
          </p:cNvSpPr>
          <p:nvPr>
            <p:ph idx="1"/>
          </p:nvPr>
        </p:nvSpPr>
        <p:spPr>
          <a:xfrm>
            <a:off x="838200" y="1930725"/>
            <a:ext cx="10515600" cy="4028637"/>
          </a:xfrm>
        </p:spPr>
        <p:txBody>
          <a:bodyPr>
            <a:normAutofit/>
          </a:bodyPr>
          <a:lstStyle/>
          <a:p>
            <a:pPr marL="0" indent="0">
              <a:buNone/>
            </a:pPr>
            <a:r>
              <a:rPr lang="en-US" sz="3200" dirty="0">
                <a:highlight>
                  <a:srgbClr val="FFFF00"/>
                </a:highlight>
              </a:rPr>
              <a:t>B.1  The Video Signal and Bitstreams: Format and Features</a:t>
            </a:r>
          </a:p>
          <a:p>
            <a:pPr marL="0" indent="0">
              <a:buNone/>
            </a:pPr>
            <a:endParaRPr lang="en-US" sz="3200" dirty="0"/>
          </a:p>
          <a:p>
            <a:pPr marL="0" indent="0">
              <a:buNone/>
            </a:pPr>
            <a:r>
              <a:rPr lang="en-US" sz="3200" dirty="0"/>
              <a:t>B.2  </a:t>
            </a:r>
            <a:r>
              <a:rPr lang="en-US" sz="3200" dirty="0" err="1"/>
              <a:t>Preservable</a:t>
            </a:r>
            <a:r>
              <a:rPr lang="en-US" sz="3200" dirty="0"/>
              <a:t> Objects and the Selection of Formats for    	Preservation</a:t>
            </a:r>
          </a:p>
          <a:p>
            <a:pPr marL="0" indent="0">
              <a:buNone/>
            </a:pPr>
            <a:endParaRPr lang="en-US" sz="3200" dirty="0"/>
          </a:p>
          <a:p>
            <a:pPr marL="0" indent="0">
              <a:buNone/>
            </a:pPr>
            <a:r>
              <a:rPr lang="en-US" sz="3200" dirty="0"/>
              <a:t>B.3 Target Formats for Video Recordings to be </a:t>
            </a:r>
            <a:r>
              <a:rPr lang="en-US" sz="3200" dirty="0" err="1"/>
              <a:t>Digitised</a:t>
            </a:r>
            <a:r>
              <a:rPr lang="en-US" sz="3200" dirty="0"/>
              <a:t>         	"as Video" in Real Time</a:t>
            </a:r>
          </a:p>
        </p:txBody>
      </p:sp>
    </p:spTree>
    <p:extLst>
      <p:ext uri="{BB962C8B-B14F-4D97-AF65-F5344CB8AC3E}">
        <p14:creationId xmlns:p14="http://schemas.microsoft.com/office/powerpoint/2010/main" val="270276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981FE82-CCB7-5D45-B2CC-7E7CE74CD60E}"/>
              </a:ext>
            </a:extLst>
          </p:cNvPr>
          <p:cNvPicPr>
            <a:picLocks noChangeAspect="1"/>
          </p:cNvPicPr>
          <p:nvPr/>
        </p:nvPicPr>
        <p:blipFill>
          <a:blip r:embed="rId3"/>
          <a:stretch>
            <a:fillRect/>
          </a:stretch>
        </p:blipFill>
        <p:spPr>
          <a:xfrm rot="20912401">
            <a:off x="1073880" y="746235"/>
            <a:ext cx="5789372" cy="3994667"/>
          </a:xfrm>
          <a:prstGeom prst="rect">
            <a:avLst/>
          </a:prstGeom>
          <a:ln w="38100">
            <a:solidFill>
              <a:schemeClr val="accent2">
                <a:lumMod val="75000"/>
              </a:schemeClr>
            </a:solidFill>
          </a:ln>
        </p:spPr>
      </p:pic>
      <p:pic>
        <p:nvPicPr>
          <p:cNvPr id="7" name="Picture 6">
            <a:extLst>
              <a:ext uri="{FF2B5EF4-FFF2-40B4-BE49-F238E27FC236}">
                <a16:creationId xmlns="" xmlns:a16="http://schemas.microsoft.com/office/drawing/2014/main" id="{7C015DB5-7DC8-8549-9697-C76740DFE5D0}"/>
              </a:ext>
            </a:extLst>
          </p:cNvPr>
          <p:cNvPicPr>
            <a:picLocks noChangeAspect="1"/>
          </p:cNvPicPr>
          <p:nvPr/>
        </p:nvPicPr>
        <p:blipFill>
          <a:blip r:embed="rId4"/>
          <a:stretch>
            <a:fillRect/>
          </a:stretch>
        </p:blipFill>
        <p:spPr>
          <a:xfrm>
            <a:off x="5938344" y="3447965"/>
            <a:ext cx="5010933" cy="3257636"/>
          </a:xfrm>
          <a:prstGeom prst="rect">
            <a:avLst/>
          </a:prstGeom>
          <a:ln w="38100">
            <a:solidFill>
              <a:schemeClr val="accent2">
                <a:lumMod val="75000"/>
              </a:schemeClr>
            </a:solidFill>
          </a:ln>
        </p:spPr>
      </p:pic>
      <p:pic>
        <p:nvPicPr>
          <p:cNvPr id="9" name="Picture 8">
            <a:extLst>
              <a:ext uri="{FF2B5EF4-FFF2-40B4-BE49-F238E27FC236}">
                <a16:creationId xmlns="" xmlns:a16="http://schemas.microsoft.com/office/drawing/2014/main" id="{C75780F0-0A96-0F4B-B51A-9635EA7D2F9A}"/>
              </a:ext>
            </a:extLst>
          </p:cNvPr>
          <p:cNvPicPr>
            <a:picLocks noChangeAspect="1"/>
          </p:cNvPicPr>
          <p:nvPr/>
        </p:nvPicPr>
        <p:blipFill>
          <a:blip r:embed="rId5"/>
          <a:stretch>
            <a:fillRect/>
          </a:stretch>
        </p:blipFill>
        <p:spPr>
          <a:xfrm rot="996497">
            <a:off x="6595154" y="716382"/>
            <a:ext cx="3899344" cy="2484010"/>
          </a:xfrm>
          <a:prstGeom prst="rect">
            <a:avLst/>
          </a:prstGeom>
          <a:ln w="28575">
            <a:solidFill>
              <a:schemeClr val="accent2">
                <a:lumMod val="75000"/>
              </a:schemeClr>
            </a:solidFill>
          </a:ln>
        </p:spPr>
      </p:pic>
    </p:spTree>
    <p:extLst>
      <p:ext uri="{BB962C8B-B14F-4D97-AF65-F5344CB8AC3E}">
        <p14:creationId xmlns:p14="http://schemas.microsoft.com/office/powerpoint/2010/main" val="298588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9998</TotalTime>
  <Words>3121</Words>
  <Application>Microsoft Office PowerPoint</Application>
  <PresentationFormat>Egendefinert</PresentationFormat>
  <Paragraphs>353</Paragraphs>
  <Slides>53</Slides>
  <Notes>53</Notes>
  <HiddenSlides>0</HiddenSlides>
  <MMClips>0</MMClips>
  <ScaleCrop>false</ScaleCrop>
  <HeadingPairs>
    <vt:vector size="4" baseType="variant">
      <vt:variant>
        <vt:lpstr>Tema</vt:lpstr>
      </vt:variant>
      <vt:variant>
        <vt:i4>1</vt:i4>
      </vt:variant>
      <vt:variant>
        <vt:lpstr>Lysbildetitler</vt:lpstr>
      </vt:variant>
      <vt:variant>
        <vt:i4>53</vt:i4>
      </vt:variant>
    </vt:vector>
  </HeadingPairs>
  <TitlesOfParts>
    <vt:vector size="54" baseType="lpstr">
      <vt:lpstr>Office Theme</vt:lpstr>
      <vt:lpstr>IASA-TC 06  Video Preservation Guidelines https://www.iasa-web.org/tc06/guidelines-preservation-video-recordings Overview of the First Edition </vt:lpstr>
      <vt:lpstr>PowerPoint-presentasjon</vt:lpstr>
      <vt:lpstr>PowerPoint-presentasjon</vt:lpstr>
      <vt:lpstr>PowerPoint-presentasjon</vt:lpstr>
      <vt:lpstr>PowerPoint-presentasjon</vt:lpstr>
      <vt:lpstr>IASA-TC 06, first edition</vt:lpstr>
      <vt:lpstr>IASA-TC 06, first edition</vt:lpstr>
      <vt:lpstr>Part B. Video Signal, Preservation Concepts, and Target Formats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Part B. Video Signal, Preservation Concepts, and Target Formats</vt:lpstr>
      <vt:lpstr>PowerPoint-presentasjon</vt:lpstr>
      <vt:lpstr>Formatting Elements</vt:lpstr>
      <vt:lpstr>Formatting Elements</vt:lpstr>
      <vt:lpstr>Formatting Elements</vt:lpstr>
      <vt:lpstr>Formatting Elements</vt:lpstr>
      <vt:lpstr>PowerPoint-presentasjon</vt:lpstr>
      <vt:lpstr>PowerPoint-presentasjon</vt:lpstr>
      <vt:lpstr>PowerPoint-presentasjon</vt:lpstr>
      <vt:lpstr>PowerPoint-presentasjon</vt:lpstr>
      <vt:lpstr>PowerPoint-presentasjon</vt:lpstr>
      <vt:lpstr>Implementation notes: Matroska/FFV1 and MXF/JPEG2000 Excerpts from TC 06 section B.3</vt:lpstr>
      <vt:lpstr>PowerPoint-presentasjon</vt:lpstr>
      <vt:lpstr>PowerPoint-presentasjon</vt:lpstr>
      <vt:lpstr>PowerPoint-presentasjon</vt:lpstr>
      <vt:lpstr>PowerPoint-presentasjon</vt:lpstr>
      <vt:lpstr>Part C. Video Carriers and Signal Extraction</vt:lpstr>
      <vt:lpstr>PowerPoint-presentasjon</vt:lpstr>
      <vt:lpstr>PowerPoint-presentasjon</vt:lpstr>
      <vt:lpstr>PowerPoint-presentasjon</vt:lpstr>
      <vt:lpstr>Typical subsections for section C</vt:lpstr>
      <vt:lpstr>PowerPoint-presentasjon</vt:lpstr>
      <vt:lpstr>Part D. Planning, Setup, and Workflows for Video digitisation</vt:lpstr>
      <vt:lpstr>Part D. Planning, Setup, and Workflows for Video digitisation</vt:lpstr>
      <vt:lpstr>PowerPoint-presentasjon</vt:lpstr>
      <vt:lpstr>Video production tech infrastructure</vt:lpstr>
      <vt:lpstr>PowerPoint-presentasjon</vt:lpstr>
      <vt:lpstr>PowerPoint-presentasjon</vt:lpstr>
      <vt:lpstr>PowerPoint-presentasjon</vt:lpstr>
      <vt:lpstr>PowerPoint-presentasjon</vt:lpstr>
      <vt:lpstr>Types of automated QC tools</vt:lpstr>
      <vt:lpstr>Types of automated QC tools</vt:lpstr>
      <vt:lpstr>Types of automated QC tools</vt:lpstr>
      <vt:lpstr>QC applications developed to support archives digitising video for content preservation</vt:lpstr>
      <vt:lpstr>QC applications developed to support professional production, broadcast, and online content</vt:lpstr>
      <vt:lpstr>IASA-TC 06 Authors and Contributors</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IASA-TC 06  Video Preservation Guideline Overview of the First Edition</dc:title>
  <dc:creator>Carl Fleischhauer</dc:creator>
  <cp:lastModifiedBy>Lars Gaustad</cp:lastModifiedBy>
  <cp:revision>120</cp:revision>
  <dcterms:created xsi:type="dcterms:W3CDTF">2018-07-16T15:58:16Z</dcterms:created>
  <dcterms:modified xsi:type="dcterms:W3CDTF">2018-10-22T10:50:23Z</dcterms:modified>
</cp:coreProperties>
</file>