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Roboto Medium"/>
      <p:regular r:id="rId43"/>
      <p:bold r:id="rId44"/>
      <p:italic r:id="rId45"/>
      <p:boldItalic r:id="rId46"/>
    </p:embeddedFont>
    <p:embeddedFont>
      <p:font typeface="Proxima Nova"/>
      <p:regular r:id="rId47"/>
      <p:bold r:id="rId48"/>
      <p:italic r:id="rId49"/>
      <p:boldItalic r:id="rId50"/>
    </p:embeddedFont>
    <p:embeddedFont>
      <p:font typeface="Amatic SC"/>
      <p:regular r:id="rId51"/>
      <p:bold r:id="rId52"/>
    </p:embeddedFont>
    <p:embeddedFont>
      <p:font typeface="Lato"/>
      <p:regular r:id="rId53"/>
      <p:bold r:id="rId54"/>
      <p:italic r:id="rId55"/>
      <p:boldItalic r:id="rId56"/>
    </p:embeddedFont>
    <p:embeddedFont>
      <p:font typeface="Roboto Light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RobotoMedium-bold.fntdata"/><Relationship Id="rId43" Type="http://schemas.openxmlformats.org/officeDocument/2006/relationships/font" Target="fonts/RobotoMedium-regular.fntdata"/><Relationship Id="rId46" Type="http://schemas.openxmlformats.org/officeDocument/2006/relationships/font" Target="fonts/RobotoMedium-boldItalic.fntdata"/><Relationship Id="rId45" Type="http://schemas.openxmlformats.org/officeDocument/2006/relationships/font" Target="fonts/Roboto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bold.fntdata"/><Relationship Id="rId47" Type="http://schemas.openxmlformats.org/officeDocument/2006/relationships/font" Target="fonts/ProximaNova-regular.fntdata"/><Relationship Id="rId49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Light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maticSC-regular.fntdata"/><Relationship Id="rId50" Type="http://schemas.openxmlformats.org/officeDocument/2006/relationships/font" Target="fonts/ProximaNova-boldItalic.fntdata"/><Relationship Id="rId53" Type="http://schemas.openxmlformats.org/officeDocument/2006/relationships/font" Target="fonts/Lato-regular.fntdata"/><Relationship Id="rId52" Type="http://schemas.openxmlformats.org/officeDocument/2006/relationships/font" Target="fonts/AmaticSC-bold.fntdata"/><Relationship Id="rId11" Type="http://schemas.openxmlformats.org/officeDocument/2006/relationships/slide" Target="slides/slide6.xml"/><Relationship Id="rId55" Type="http://schemas.openxmlformats.org/officeDocument/2006/relationships/font" Target="fonts/Lato-italic.fntdata"/><Relationship Id="rId10" Type="http://schemas.openxmlformats.org/officeDocument/2006/relationships/slide" Target="slides/slide5.xml"/><Relationship Id="rId54" Type="http://schemas.openxmlformats.org/officeDocument/2006/relationships/font" Target="fonts/Lato-bold.fntdata"/><Relationship Id="rId13" Type="http://schemas.openxmlformats.org/officeDocument/2006/relationships/slide" Target="slides/slide8.xml"/><Relationship Id="rId57" Type="http://schemas.openxmlformats.org/officeDocument/2006/relationships/font" Target="fonts/RobotoLight-regular.fntdata"/><Relationship Id="rId12" Type="http://schemas.openxmlformats.org/officeDocument/2006/relationships/slide" Target="slides/slide7.xml"/><Relationship Id="rId56" Type="http://schemas.openxmlformats.org/officeDocument/2006/relationships/font" Target="fonts/Lato-boldItalic.fntdata"/><Relationship Id="rId15" Type="http://schemas.openxmlformats.org/officeDocument/2006/relationships/slide" Target="slides/slide10.xml"/><Relationship Id="rId59" Type="http://schemas.openxmlformats.org/officeDocument/2006/relationships/font" Target="fonts/RobotoLight-italic.fntdata"/><Relationship Id="rId14" Type="http://schemas.openxmlformats.org/officeDocument/2006/relationships/slide" Target="slides/slide9.xml"/><Relationship Id="rId58" Type="http://schemas.openxmlformats.org/officeDocument/2006/relationships/font" Target="fonts/Roboto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3fd55d51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3fd55d51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87cea0ac_1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87cea0ac_1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41519ee0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41519ee0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41519ee0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41519ee0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3fd55d51b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3fd55d51b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41519ee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41519ee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3fd55d51b_0_10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3fd55d51b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3fd55d51b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3fd55d51b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fd55d51b_0_1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3fd55d51b_0_1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417a2039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417a2039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417a203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417a203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f87cea0ac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3f87cea0a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3f87cea0ac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417a2039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417a2039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f87cea0ac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f87cea0ac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417a2039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417a2039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417a2039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417a2039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41c70e74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41c70e74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60606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417a2039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417a2039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1c70e74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1c70e74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41c70e74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41c70e74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41c70e74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41c70e74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41c70e74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41c70e74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3fd55d51b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3fd55d51b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41c70e74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41c70e74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41c70e742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41c70e742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41c70e74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441c70e74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4204dd9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4204dd9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f87cea0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f87cea0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60606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40b30276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40b30276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f87cea0a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f87cea0a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0b30276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0b30276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3fd55d51b_0_10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3fd55d51b_0_1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40b30276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40b30276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yvonne@witness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jpg"/><Relationship Id="rId4" Type="http://schemas.openxmlformats.org/officeDocument/2006/relationships/image" Target="../media/image52.jp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11" Type="http://schemas.openxmlformats.org/officeDocument/2006/relationships/image" Target="../media/image19.png"/><Relationship Id="rId10" Type="http://schemas.openxmlformats.org/officeDocument/2006/relationships/image" Target="../media/image25.png"/><Relationship Id="rId13" Type="http://schemas.openxmlformats.org/officeDocument/2006/relationships/image" Target="../media/image20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5" Type="http://schemas.openxmlformats.org/officeDocument/2006/relationships/image" Target="../media/image21.png"/><Relationship Id="rId14" Type="http://schemas.openxmlformats.org/officeDocument/2006/relationships/image" Target="../media/image52.jpg"/><Relationship Id="rId17" Type="http://schemas.openxmlformats.org/officeDocument/2006/relationships/image" Target="../media/image32.png"/><Relationship Id="rId16" Type="http://schemas.openxmlformats.org/officeDocument/2006/relationships/image" Target="../media/image22.png"/><Relationship Id="rId5" Type="http://schemas.openxmlformats.org/officeDocument/2006/relationships/image" Target="../media/image14.png"/><Relationship Id="rId19" Type="http://schemas.openxmlformats.org/officeDocument/2006/relationships/image" Target="../media/image23.png"/><Relationship Id="rId6" Type="http://schemas.openxmlformats.org/officeDocument/2006/relationships/image" Target="../media/image16.png"/><Relationship Id="rId18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28.png"/><Relationship Id="rId5" Type="http://schemas.openxmlformats.org/officeDocument/2006/relationships/image" Target="../media/image27.png"/><Relationship Id="rId6" Type="http://schemas.openxmlformats.org/officeDocument/2006/relationships/image" Target="../media/image15.png"/><Relationship Id="rId7" Type="http://schemas.openxmlformats.org/officeDocument/2006/relationships/image" Target="../media/image29.png"/><Relationship Id="rId8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64.png"/><Relationship Id="rId5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Relationship Id="rId5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60.png"/><Relationship Id="rId7" Type="http://schemas.openxmlformats.org/officeDocument/2006/relationships/image" Target="../media/image44.png"/><Relationship Id="rId8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yvonne@witness.or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485875" y="264475"/>
            <a:ext cx="8183700" cy="193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Accessible Workflows 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for Collecting &amp;  Preserving 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Human Rights Video Evidence</a:t>
            </a:r>
            <a:endParaRPr b="1"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480150" y="2118775"/>
            <a:ext cx="8183700" cy="10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No Time to Wait Symposium 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Roboto Medium"/>
                <a:ea typeface="Roboto Medium"/>
                <a:cs typeface="Roboto Medium"/>
                <a:sym typeface="Roboto Medium"/>
              </a:rPr>
              <a:t>London,  26 Oct 2018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330900" y="4413800"/>
            <a:ext cx="68940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CFCFC"/>
                </a:solidFill>
                <a:latin typeface="Roboto Light"/>
                <a:ea typeface="Roboto Light"/>
                <a:cs typeface="Roboto Light"/>
                <a:sym typeface="Roboto Light"/>
              </a:rPr>
              <a:t>Yvonne Ng, Senior Archivist, WITNESS </a:t>
            </a:r>
            <a:endParaRPr sz="1800">
              <a:solidFill>
                <a:srgbClr val="FCFCFC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CFCFC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yvonne@witness.org</a:t>
            </a:r>
            <a:r>
              <a:rPr lang="en" sz="1800">
                <a:solidFill>
                  <a:srgbClr val="FCFCFC"/>
                </a:solidFill>
                <a:latin typeface="Roboto Light"/>
                <a:ea typeface="Roboto Light"/>
                <a:cs typeface="Roboto Light"/>
                <a:sym typeface="Roboto Light"/>
              </a:rPr>
              <a:t>  |  @ng_yvonne </a:t>
            </a:r>
            <a:endParaRPr sz="1800">
              <a:solidFill>
                <a:srgbClr val="FCFCFC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Projects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471900" y="3814375"/>
            <a:ext cx="8222100" cy="13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Rohingya Genocide Archive: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 Archiving social media of state violence against Rohingya in Burma.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625" y="1921825"/>
            <a:ext cx="1088650" cy="144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22"/>
          <p:cNvGrpSpPr/>
          <p:nvPr/>
        </p:nvGrpSpPr>
        <p:grpSpPr>
          <a:xfrm>
            <a:off x="7271700" y="1980019"/>
            <a:ext cx="1796043" cy="1324457"/>
            <a:chOff x="4572000" y="2301225"/>
            <a:chExt cx="3577776" cy="2079863"/>
          </a:xfrm>
        </p:grpSpPr>
        <p:pic>
          <p:nvPicPr>
            <p:cNvPr id="127" name="Google Shape;12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60775" y="3285713"/>
              <a:ext cx="1800225" cy="1095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0" y="2301225"/>
              <a:ext cx="3577776" cy="870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471900" y="2040175"/>
            <a:ext cx="5567700" cy="16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400"/>
              <a:buFont typeface="Lato"/>
              <a:buChar char="●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Profiling the Police: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Archiving community documentation of police misconduct in the US.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13" y="673375"/>
            <a:ext cx="7946875" cy="447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Profiling the Police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Profiling the Police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7725"/>
            <a:ext cx="6561701" cy="33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750" y="1437975"/>
            <a:ext cx="3943699" cy="35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471900" y="738725"/>
            <a:ext cx="6608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Archiving El Grito’s video collection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Planning.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Collecting /selecting videos.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Capturing miniDV tapes.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Processing and ingesting video files to storage.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</a:t>
            </a:r>
            <a:r>
              <a:rPr lang="en"/>
              <a:t>escription, developing basic cataloging scheme.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Using videos and other public information to create officer timelines.</a:t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1025" y="376775"/>
            <a:ext cx="1546575" cy="20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03" y="0"/>
            <a:ext cx="77227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Grito - Collection planning 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025" y="1757950"/>
            <a:ext cx="2574939" cy="333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114" y="1757950"/>
            <a:ext cx="2574939" cy="33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6698500" y="4425000"/>
            <a:ext cx="22926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Planning Workbook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https://elgrito.witness.org/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Grito - Pre-ingest</a:t>
            </a: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250" y="2485898"/>
            <a:ext cx="862350" cy="23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000" y="1822046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9625" y="2336947"/>
            <a:ext cx="862350" cy="53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/>
        <p:spPr>
          <a:xfrm>
            <a:off x="3172570" y="1822046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023" y="2015045"/>
            <a:ext cx="862350" cy="8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1799" y="2242189"/>
            <a:ext cx="767700" cy="72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2440" y="1765496"/>
            <a:ext cx="442200" cy="4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61911" y="1822046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93888" y="2308369"/>
            <a:ext cx="477955" cy="44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17416" y="2352743"/>
            <a:ext cx="382032" cy="35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45021" y="2322647"/>
            <a:ext cx="447092" cy="41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69281" y="1822046"/>
            <a:ext cx="32910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10763" y="2256801"/>
            <a:ext cx="539153" cy="69773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/>
        </p:nvSpPr>
        <p:spPr>
          <a:xfrm>
            <a:off x="1765757" y="1822046"/>
            <a:ext cx="1049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Virus scan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3478327" y="1822046"/>
            <a:ext cx="4764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Copy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4731297" y="1745846"/>
            <a:ext cx="1049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Sync to workspace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6367667" y="1822046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Inventory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185" name="Google Shape;185;p28"/>
          <p:cNvCxnSpPr/>
          <p:nvPr/>
        </p:nvCxnSpPr>
        <p:spPr>
          <a:xfrm flipH="1" rot="10800000">
            <a:off x="2562913" y="1986146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28"/>
          <p:cNvCxnSpPr/>
          <p:nvPr/>
        </p:nvCxnSpPr>
        <p:spPr>
          <a:xfrm flipH="1" rot="10800000">
            <a:off x="3931384" y="1986146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8"/>
          <p:cNvCxnSpPr/>
          <p:nvPr/>
        </p:nvCxnSpPr>
        <p:spPr>
          <a:xfrm flipH="1" rot="10800000">
            <a:off x="5452254" y="1986146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8"/>
          <p:cNvCxnSpPr/>
          <p:nvPr/>
        </p:nvCxnSpPr>
        <p:spPr>
          <a:xfrm flipH="1" rot="10800000">
            <a:off x="7112024" y="1986146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" name="Google Shape;189;p28"/>
          <p:cNvSpPr txBox="1"/>
          <p:nvPr/>
        </p:nvSpPr>
        <p:spPr>
          <a:xfrm>
            <a:off x="7875038" y="1822046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Selection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64837" y="2384569"/>
            <a:ext cx="442200" cy="4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6825" y="3518150"/>
            <a:ext cx="1143750" cy="11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64450" y="3850567"/>
            <a:ext cx="329100" cy="3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1982125" y="3850567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Inventory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42421" y="4284378"/>
            <a:ext cx="447092" cy="4136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8"/>
          <p:cNvCxnSpPr/>
          <p:nvPr/>
        </p:nvCxnSpPr>
        <p:spPr>
          <a:xfrm flipH="1" rot="10800000">
            <a:off x="2681700" y="4014667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6" name="Google Shape;196;p28"/>
          <p:cNvSpPr txBox="1"/>
          <p:nvPr/>
        </p:nvSpPr>
        <p:spPr>
          <a:xfrm>
            <a:off x="3503625" y="3850567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Capture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64819" y="4300175"/>
            <a:ext cx="382025" cy="3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25675" y="3745542"/>
            <a:ext cx="539150" cy="5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761725" y="4343851"/>
            <a:ext cx="447100" cy="44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8"/>
          <p:cNvCxnSpPr/>
          <p:nvPr/>
        </p:nvCxnSpPr>
        <p:spPr>
          <a:xfrm flipH="1" rot="10800000">
            <a:off x="4178950" y="4014667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" name="Google Shape;201;p28"/>
          <p:cNvSpPr txBox="1"/>
          <p:nvPr/>
        </p:nvSpPr>
        <p:spPr>
          <a:xfrm>
            <a:off x="5098900" y="3850567"/>
            <a:ext cx="1417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Compress and Stitch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69275" y="4328426"/>
            <a:ext cx="477949" cy="4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769800" y="3850578"/>
            <a:ext cx="329100" cy="32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5824" y="4280120"/>
            <a:ext cx="767700" cy="72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9890" y="3794017"/>
            <a:ext cx="442200" cy="4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7268747" y="3774367"/>
            <a:ext cx="1049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Sync to workspace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207" name="Google Shape;207;p28"/>
          <p:cNvCxnSpPr/>
          <p:nvPr/>
        </p:nvCxnSpPr>
        <p:spPr>
          <a:xfrm flipH="1" rot="10800000">
            <a:off x="6468834" y="4014667"/>
            <a:ext cx="404400" cy="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8" name="Google Shape;208;p28"/>
          <p:cNvSpPr txBox="1"/>
          <p:nvPr/>
        </p:nvSpPr>
        <p:spPr>
          <a:xfrm>
            <a:off x="5042000" y="4730175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matic SC"/>
                <a:ea typeface="Amatic SC"/>
                <a:cs typeface="Amatic SC"/>
                <a:sym typeface="Amatic SC"/>
              </a:rPr>
              <a:t>Handbrake</a:t>
            </a:r>
            <a:endParaRPr sz="1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6023888" y="2613563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matic SC"/>
                <a:ea typeface="Amatic SC"/>
                <a:cs typeface="Amatic SC"/>
                <a:sym typeface="Amatic SC"/>
              </a:rPr>
              <a:t>Google apps script by mesgarpour</a:t>
            </a:r>
            <a:endParaRPr sz="12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210" name="Google Shape;210;p28"/>
          <p:cNvCxnSpPr/>
          <p:nvPr/>
        </p:nvCxnSpPr>
        <p:spPr>
          <a:xfrm flipH="1" rot="10800000">
            <a:off x="-35900" y="3335125"/>
            <a:ext cx="9201000" cy="8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8"/>
          <p:cNvCxnSpPr/>
          <p:nvPr/>
        </p:nvCxnSpPr>
        <p:spPr>
          <a:xfrm flipH="1">
            <a:off x="1373375" y="1687575"/>
            <a:ext cx="9000" cy="3465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Grito - Ingest and Description</a:t>
            </a: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711" y="1850388"/>
            <a:ext cx="731139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900" y="1748777"/>
            <a:ext cx="1299350" cy="12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2069050" y="2617375"/>
            <a:ext cx="767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matic SC"/>
                <a:ea typeface="Amatic SC"/>
                <a:cs typeface="Amatic SC"/>
                <a:sym typeface="Amatic SC"/>
              </a:rPr>
              <a:t>Exactly (BagIt)</a:t>
            </a:r>
            <a:endParaRPr sz="12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325" y="3668425"/>
            <a:ext cx="1228500" cy="12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9312" y="3898824"/>
            <a:ext cx="939932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3208" y="4207620"/>
            <a:ext cx="1276404" cy="39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9597" y="3911397"/>
            <a:ext cx="742525" cy="74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9"/>
          <p:cNvCxnSpPr/>
          <p:nvPr/>
        </p:nvCxnSpPr>
        <p:spPr>
          <a:xfrm flipH="1" rot="10800000">
            <a:off x="-35900" y="3335125"/>
            <a:ext cx="9201000" cy="8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29"/>
          <p:cNvCxnSpPr/>
          <p:nvPr/>
        </p:nvCxnSpPr>
        <p:spPr>
          <a:xfrm flipH="1">
            <a:off x="1678175" y="1687575"/>
            <a:ext cx="9000" cy="34650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29"/>
          <p:cNvSpPr txBox="1"/>
          <p:nvPr/>
        </p:nvSpPr>
        <p:spPr>
          <a:xfrm>
            <a:off x="3096875" y="4207625"/>
            <a:ext cx="3087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elgrito.witness.org</a:t>
            </a:r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/>
        <p:spPr>
          <a:xfrm>
            <a:off x="296400" y="878141"/>
            <a:ext cx="3848376" cy="19199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375" y="2798075"/>
            <a:ext cx="4118173" cy="215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4" name="Google Shape;23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8" y="450601"/>
            <a:ext cx="3769601" cy="20197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5" name="Google Shape;235;p30"/>
          <p:cNvSpPr txBox="1"/>
          <p:nvPr>
            <p:ph idx="4294967295" type="body"/>
          </p:nvPr>
        </p:nvSpPr>
        <p:spPr>
          <a:xfrm>
            <a:off x="0" y="4012200"/>
            <a:ext cx="3999900" cy="11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Advocacy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Sample officer timeline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Workflow toolkit</a:t>
            </a:r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3169" y="2571750"/>
            <a:ext cx="2484457" cy="137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2: Berkeley Copwatch database</a:t>
            </a:r>
            <a:endParaRPr/>
          </a:p>
        </p:txBody>
      </p:sp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Started in 1990, co-founded by Andrea Prichett.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Regular copwatch patrols, Peoples’ Investigations, Know Your Rights trainings, UC Berkeley DeCal class.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243" name="Google Shape;243;p31"/>
          <p:cNvGrpSpPr/>
          <p:nvPr/>
        </p:nvGrpSpPr>
        <p:grpSpPr>
          <a:xfrm>
            <a:off x="5004432" y="1987879"/>
            <a:ext cx="3604609" cy="2641634"/>
            <a:chOff x="4572000" y="2301225"/>
            <a:chExt cx="3577776" cy="2079863"/>
          </a:xfrm>
        </p:grpSpPr>
        <p:pic>
          <p:nvPicPr>
            <p:cNvPr id="244" name="Google Shape;24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60775" y="3285713"/>
              <a:ext cx="1800225" cy="1095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2301225"/>
              <a:ext cx="3577776" cy="870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 amt="83000"/>
          </a:blip>
          <a:srcRect b="0" l="0" r="0" t="25048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713231" y="384049"/>
            <a:ext cx="79965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2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WITNESS trains and equips human rights defenders around the world to use </a:t>
            </a:r>
            <a:r>
              <a:rPr i="0" lang="en" sz="3200" u="none" cap="none" strike="noStrike">
                <a:solidFill>
                  <a:srgbClr val="E36C09"/>
                </a:solidFill>
                <a:latin typeface="Proxima Nova"/>
                <a:ea typeface="Proxima Nova"/>
                <a:cs typeface="Proxima Nova"/>
                <a:sym typeface="Proxima Nova"/>
              </a:rPr>
              <a:t>video</a:t>
            </a:r>
            <a:r>
              <a:rPr i="0" lang="en" sz="3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0" lang="en" sz="3200" u="none" cap="none" strike="noStrike">
                <a:solidFill>
                  <a:srgbClr val="E36C09"/>
                </a:solidFill>
                <a:latin typeface="Proxima Nova"/>
                <a:ea typeface="Proxima Nova"/>
                <a:cs typeface="Proxima Nova"/>
                <a:sym typeface="Proxima Nova"/>
              </a:rPr>
              <a:t>and technology</a:t>
            </a:r>
            <a:r>
              <a:rPr i="0" lang="en" sz="3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0" lang="en" sz="32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 expose abuses and fight for</a:t>
            </a:r>
            <a:r>
              <a:rPr i="0" lang="en" sz="3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0" lang="en" sz="3200" u="none" cap="none" strike="noStrike">
                <a:solidFill>
                  <a:srgbClr val="E36C09"/>
                </a:solidFill>
                <a:latin typeface="Proxima Nova"/>
                <a:ea typeface="Proxima Nova"/>
                <a:cs typeface="Proxima Nova"/>
                <a:sym typeface="Proxima Nova"/>
              </a:rPr>
              <a:t>justice</a:t>
            </a:r>
            <a:r>
              <a:rPr i="0" lang="en" sz="3200" u="none" cap="none" strike="noStrike">
                <a:solidFill>
                  <a:schemeClr val="accent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0" lang="en" sz="32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and lasting </a:t>
            </a:r>
            <a:r>
              <a:rPr i="0" lang="en" sz="3200" u="none" cap="none" strike="noStrike">
                <a:solidFill>
                  <a:srgbClr val="E36C09"/>
                </a:solidFill>
                <a:latin typeface="Proxima Nova"/>
                <a:ea typeface="Proxima Nova"/>
                <a:cs typeface="Proxima Nova"/>
                <a:sym typeface="Proxima Nova"/>
              </a:rPr>
              <a:t>change</a:t>
            </a:r>
            <a:r>
              <a:rPr i="0" lang="en" sz="32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i="0" sz="3200" u="none" cap="none" strike="noStrike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563" y="0"/>
            <a:ext cx="68488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Berkeley Copwatch database project</a:t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668107"/>
            <a:ext cx="4572000" cy="344184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Clarifying video collection policy.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Re-design database with end uses in mind, with more structure, and better documentation.</a:t>
            </a:r>
            <a:endParaRPr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Streamlining video ingest workflows from camera --&gt;  storage, and input to database.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we’re at now</a:t>
            </a:r>
            <a:endParaRPr/>
          </a:p>
        </p:txBody>
      </p:sp>
      <p:sp>
        <p:nvSpPr>
          <p:cNvPr id="263" name="Google Shape;263;p34"/>
          <p:cNvSpPr txBox="1"/>
          <p:nvPr>
            <p:ph idx="1" type="body"/>
          </p:nvPr>
        </p:nvSpPr>
        <p:spPr>
          <a:xfrm>
            <a:off x="471900" y="1831875"/>
            <a:ext cx="2873700" cy="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Amatic SC"/>
                <a:ea typeface="Amatic SC"/>
                <a:cs typeface="Amatic SC"/>
                <a:sym typeface="Amatic SC"/>
              </a:rPr>
              <a:t>Collaborative  Workflow documentation</a:t>
            </a:r>
            <a:endParaRPr sz="18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 rotWithShape="1">
          <a:blip r:embed="rId3">
            <a:alphaModFix/>
          </a:blip>
          <a:srcRect b="0" l="0" r="25567" t="0"/>
          <a:stretch/>
        </p:blipFill>
        <p:spPr>
          <a:xfrm>
            <a:off x="6181276" y="2264525"/>
            <a:ext cx="2873675" cy="257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 rotWithShape="1">
          <a:blip r:embed="rId4">
            <a:alphaModFix/>
          </a:blip>
          <a:srcRect b="0" l="26177" r="0" t="0"/>
          <a:stretch/>
        </p:blipFill>
        <p:spPr>
          <a:xfrm>
            <a:off x="291126" y="2266475"/>
            <a:ext cx="2711675" cy="25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5200" y="2299650"/>
            <a:ext cx="2949763" cy="25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3000" y="1586400"/>
            <a:ext cx="1312201" cy="3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34"/>
          <p:cNvCxnSpPr/>
          <p:nvPr/>
        </p:nvCxnSpPr>
        <p:spPr>
          <a:xfrm flipH="1" rot="10800000">
            <a:off x="3398200" y="1832688"/>
            <a:ext cx="472200" cy="14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869" y="673200"/>
            <a:ext cx="6167132" cy="44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972" y="2765672"/>
            <a:ext cx="742525" cy="74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database</a:t>
            </a:r>
            <a:endParaRPr/>
          </a:p>
        </p:txBody>
      </p:sp>
      <p:sp>
        <p:nvSpPr>
          <p:cNvPr id="276" name="Google Shape;276;p35"/>
          <p:cNvSpPr txBox="1"/>
          <p:nvPr>
            <p:ph idx="4294967295" type="body"/>
          </p:nvPr>
        </p:nvSpPr>
        <p:spPr>
          <a:xfrm>
            <a:off x="471900" y="789675"/>
            <a:ext cx="2398500" cy="22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information about officers, participants, incidents, videos, other documentation, follow up actions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Filemaker - pros and cons </a:t>
            </a:r>
            <a:endParaRPr sz="1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Rohingya Genocide Archive</a:t>
            </a:r>
            <a:endParaRPr/>
          </a:p>
        </p:txBody>
      </p:sp>
      <p:sp>
        <p:nvSpPr>
          <p:cNvPr id="282" name="Google Shape;282;p3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with a Rohingya organization in SE Asia to establish sustainable Rohingya-led archive.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 and preserve video and social media documentation of genocide and crimes against humanity against Rohingya people for purposes of investigation, accountability, justice, and truth-telling.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288" name="Google Shape;288;p3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Rohingya people - marginalized and persecuted stateless minority in Burma.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Numerous crackdowns by military using horrific violence, including on 25 Aug 2017 “clearance operation”.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Major humanitarian crisis - thousands killed, missing; 700,000 Rohingya have fled.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 Fact Finding Mission recommends investigation and prosecution of Burmese military for crimes against humanity, war crimes and genocide.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 sz="1400"/>
              <a:t>Preliminary examination at ICC underway on Rohingya forced deportation to Bangladesh.</a:t>
            </a:r>
            <a:endParaRPr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50322" cy="48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097" y="820013"/>
            <a:ext cx="3936478" cy="35034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525" y="724887"/>
            <a:ext cx="3184201" cy="3931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0" name="Google Shape;300;p39"/>
          <p:cNvPicPr preferRelativeResize="0"/>
          <p:nvPr/>
        </p:nvPicPr>
        <p:blipFill rotWithShape="1">
          <a:blip r:embed="rId4">
            <a:alphaModFix/>
          </a:blip>
          <a:srcRect b="0" l="10039" r="0" t="0"/>
          <a:stretch/>
        </p:blipFill>
        <p:spPr>
          <a:xfrm>
            <a:off x="4572000" y="128325"/>
            <a:ext cx="2976925" cy="2917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1" name="Google Shape;30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6850" y="2838725"/>
            <a:ext cx="3256475" cy="216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RGA Collecting Workflow</a:t>
            </a:r>
            <a:endParaRPr/>
          </a:p>
        </p:txBody>
      </p:sp>
      <p:pic>
        <p:nvPicPr>
          <p:cNvPr id="307" name="Google Shape;3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100" y="737250"/>
            <a:ext cx="767700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100" y="1615925"/>
            <a:ext cx="767700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/>
          <p:cNvPicPr preferRelativeResize="0"/>
          <p:nvPr/>
        </p:nvPicPr>
        <p:blipFill rotWithShape="1">
          <a:blip r:embed="rId5">
            <a:alphaModFix/>
          </a:blip>
          <a:srcRect b="0" l="0" r="65385" t="0"/>
          <a:stretch/>
        </p:blipFill>
        <p:spPr>
          <a:xfrm>
            <a:off x="1331100" y="2494600"/>
            <a:ext cx="823926" cy="5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 rotWithShape="1">
          <a:blip r:embed="rId6">
            <a:alphaModFix/>
          </a:blip>
          <a:srcRect b="26890" l="29549" r="32624" t="29183"/>
          <a:stretch/>
        </p:blipFill>
        <p:spPr>
          <a:xfrm>
            <a:off x="1331100" y="3901199"/>
            <a:ext cx="823926" cy="79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2776" y="1442075"/>
            <a:ext cx="823925" cy="8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0"/>
          <p:cNvSpPr txBox="1"/>
          <p:nvPr/>
        </p:nvSpPr>
        <p:spPr>
          <a:xfrm>
            <a:off x="3038475" y="2231225"/>
            <a:ext cx="12978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youtube-dl --id --write-info-json --format best</a:t>
            </a:r>
            <a:r>
              <a:rPr lang="en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313" name="Google Shape;313;p40"/>
          <p:cNvCxnSpPr/>
          <p:nvPr/>
        </p:nvCxnSpPr>
        <p:spPr>
          <a:xfrm>
            <a:off x="2393150" y="1231100"/>
            <a:ext cx="369000" cy="34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4" name="Google Shape;314;p40"/>
          <p:cNvCxnSpPr/>
          <p:nvPr/>
        </p:nvCxnSpPr>
        <p:spPr>
          <a:xfrm>
            <a:off x="2316950" y="1859750"/>
            <a:ext cx="521400" cy="2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5" name="Google Shape;315;p40"/>
          <p:cNvCxnSpPr/>
          <p:nvPr/>
        </p:nvCxnSpPr>
        <p:spPr>
          <a:xfrm flipH="1" rot="10800000">
            <a:off x="2316950" y="2302800"/>
            <a:ext cx="480900" cy="3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6" name="Google Shape;316;p40"/>
          <p:cNvCxnSpPr/>
          <p:nvPr/>
        </p:nvCxnSpPr>
        <p:spPr>
          <a:xfrm flipH="1" rot="10800000">
            <a:off x="4062425" y="1252625"/>
            <a:ext cx="797700" cy="40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Google Shape;317;p40"/>
          <p:cNvCxnSpPr/>
          <p:nvPr/>
        </p:nvCxnSpPr>
        <p:spPr>
          <a:xfrm>
            <a:off x="4110025" y="2065175"/>
            <a:ext cx="7215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8" name="Google Shape;318;p40"/>
          <p:cNvCxnSpPr/>
          <p:nvPr/>
        </p:nvCxnSpPr>
        <p:spPr>
          <a:xfrm>
            <a:off x="4183875" y="2577725"/>
            <a:ext cx="685800" cy="27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9" name="Google Shape;319;p40"/>
          <p:cNvPicPr preferRelativeResize="0"/>
          <p:nvPr/>
        </p:nvPicPr>
        <p:blipFill/>
        <p:spPr>
          <a:xfrm>
            <a:off x="5003250" y="747200"/>
            <a:ext cx="693000" cy="6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 txBox="1"/>
          <p:nvPr/>
        </p:nvSpPr>
        <p:spPr>
          <a:xfrm>
            <a:off x="5696250" y="906500"/>
            <a:ext cx="132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FB GRaph API Explorer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+ Curl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21" name="Google Shape;32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1450" y="1881350"/>
            <a:ext cx="10858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0"/>
          <p:cNvSpPr txBox="1"/>
          <p:nvPr/>
        </p:nvSpPr>
        <p:spPr>
          <a:xfrm>
            <a:off x="6021850" y="1923050"/>
            <a:ext cx="12978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Twurl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23" name="Google Shape;323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96638" y="2619423"/>
            <a:ext cx="1201420" cy="6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/>
          <p:nvPr/>
        </p:nvSpPr>
        <p:spPr>
          <a:xfrm>
            <a:off x="6098050" y="2627300"/>
            <a:ext cx="19689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YouTube Data API Explorer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Youtube.videos.list service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+ CURL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325" name="Google Shape;325;p40"/>
          <p:cNvCxnSpPr/>
          <p:nvPr/>
        </p:nvCxnSpPr>
        <p:spPr>
          <a:xfrm flipH="1" rot="10800000">
            <a:off x="2316950" y="3929188"/>
            <a:ext cx="433500" cy="36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6" name="Google Shape;32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88488" y="3593525"/>
            <a:ext cx="602700" cy="6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0"/>
          <p:cNvSpPr txBox="1"/>
          <p:nvPr/>
        </p:nvSpPr>
        <p:spPr>
          <a:xfrm>
            <a:off x="3542325" y="3677050"/>
            <a:ext cx="19689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Built-in “Export Chat” button, “Attach media”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28" name="Google Shape;328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91825" y="4449900"/>
            <a:ext cx="602700" cy="6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0"/>
          <p:cNvSpPr txBox="1"/>
          <p:nvPr/>
        </p:nvSpPr>
        <p:spPr>
          <a:xfrm>
            <a:off x="3370625" y="4484400"/>
            <a:ext cx="2333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Built-in “Export Chat” button (phone) +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matic SC"/>
                <a:ea typeface="Amatic SC"/>
                <a:cs typeface="Amatic SC"/>
                <a:sym typeface="Amatic SC"/>
              </a:rPr>
              <a:t>Download from desktop app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330" name="Google Shape;330;p40"/>
          <p:cNvCxnSpPr/>
          <p:nvPr/>
        </p:nvCxnSpPr>
        <p:spPr>
          <a:xfrm>
            <a:off x="2316925" y="4365450"/>
            <a:ext cx="398700" cy="38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40"/>
          <p:cNvCxnSpPr/>
          <p:nvPr/>
        </p:nvCxnSpPr>
        <p:spPr>
          <a:xfrm flipH="1" rot="10800000">
            <a:off x="-35900" y="3487525"/>
            <a:ext cx="9201000" cy="8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 b="6267" l="0" r="0" t="17946"/>
          <a:stretch/>
        </p:blipFill>
        <p:spPr>
          <a:xfrm>
            <a:off x="-3" y="1341022"/>
            <a:ext cx="6799875" cy="289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41"/>
          <p:cNvCxnSpPr/>
          <p:nvPr/>
        </p:nvCxnSpPr>
        <p:spPr>
          <a:xfrm>
            <a:off x="7157425" y="2789875"/>
            <a:ext cx="40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8" name="Google Shape;3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4962" y="2204500"/>
            <a:ext cx="1158475" cy="9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/>
        </p:nvSpPr>
        <p:spPr>
          <a:xfrm>
            <a:off x="7945625" y="3167736"/>
            <a:ext cx="10518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matic SC"/>
                <a:ea typeface="Amatic SC"/>
                <a:cs typeface="Amatic SC"/>
                <a:sym typeface="Amatic SC"/>
              </a:rPr>
              <a:t>Exactly</a:t>
            </a:r>
            <a:endParaRPr sz="18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40" name="Google Shape;340;p4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RGA Collecting Workflow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Accessible Workflows for Collecting &amp;  Preserving Human Rights Video Evidence</a:t>
            </a:r>
            <a:endParaRPr sz="3000"/>
          </a:p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rights video evidence examples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WITNESS collaborations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Community documentation of police violence in the US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Social media documenting state violence against Rohingya in Burma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Gaps / needs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Cataloging</a:t>
            </a:r>
            <a:endParaRPr/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25" y="756950"/>
            <a:ext cx="8024251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we’re at now</a:t>
            </a:r>
            <a:endParaRPr/>
          </a:p>
        </p:txBody>
      </p:sp>
      <p:sp>
        <p:nvSpPr>
          <p:cNvPr id="352" name="Google Shape;352;p4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Policies, workflows and data dictionary are documented.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Continuing to build collection.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Exploring how collection can be used in investigative, accountability, and justice efforts.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Exploring how the collection can be made accessible to Rohingya community as a resource.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Exploring how to make workflow documentation accessible for others to use.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Needs / Gaps</a:t>
            </a:r>
            <a:endParaRPr/>
          </a:p>
        </p:txBody>
      </p:sp>
      <p:sp>
        <p:nvSpPr>
          <p:cNvPr id="358" name="Google Shape;358;p4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the most part, tools exist, but not all easy to use, or not all open source.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GUIs for existing media + metadata collection tools and e</a:t>
            </a:r>
            <a:r>
              <a:rPr lang="en"/>
              <a:t>asy step-by-step guidance and/or recipes.</a:t>
            </a:r>
            <a:endParaRPr/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Open source alternatives, e.g. to FileMaker [?]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WhatsApp metadata, strategies for collecting from closed networks.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Easy data modeling tools and walkthrough resources.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Identifying duplicate content across different format/files.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	</a:t>
            </a:r>
            <a:endParaRPr/>
          </a:p>
        </p:txBody>
      </p:sp>
      <p:sp>
        <p:nvSpPr>
          <p:cNvPr id="364" name="Google Shape;364;p45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Witness.org | </a:t>
            </a:r>
            <a:r>
              <a:rPr lang="en" u="sng">
                <a:solidFill>
                  <a:schemeClr val="hlink"/>
                </a:solidFill>
                <a:hlinkClick r:id="rId3"/>
              </a:rPr>
              <a:t>yvonne@witness.org</a:t>
            </a:r>
            <a:r>
              <a:rPr lang="en"/>
              <a:t> | @ng_yvonne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evidence example: DRC military tribunal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25" y="846550"/>
            <a:ext cx="7468648" cy="421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Source, Eyewitness to Atrocities, https://www.eyewitnessproject.org/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963" y="230525"/>
            <a:ext cx="6286087" cy="439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evidence example: Walter Scott case</a:t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23" y="886625"/>
            <a:ext cx="7646350" cy="39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775" y="204500"/>
            <a:ext cx="718244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evidence example: War crimes arrest warrant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900" y="861951"/>
            <a:ext cx="6079299" cy="3419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2" name="Google Shape;112;p20"/>
          <p:cNvSpPr txBox="1"/>
          <p:nvPr/>
        </p:nvSpPr>
        <p:spPr>
          <a:xfrm>
            <a:off x="98250" y="4623725"/>
            <a:ext cx="8647800" cy="4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Source: https://www.bellingcat.com/news/mena/2017/09/04/geolocating-libyas-social-media-executioner/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9825" y="289650"/>
            <a:ext cx="5576631" cy="421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Bellingcat: How a Werfalli Execution Site Was Geolocated, https://www.bellingcat.com/news/mena/2017/10/03/how-an-execution-site-was-geolocated/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