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314B7E99-3E4E-4B32-920C-D21EC7D5D458}">
  <a:tblStyle styleId="{314B7E99-3E4E-4B32-920C-D21EC7D5D458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668fdb52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668fdb52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668fdb52f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668fdb52f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668fdb52f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668fdb52f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4668fdb52f_0_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4668fdb52f_0_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668fdb52f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668fdb52f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4668fdb52f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4668fdb52f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reto.ch" TargetMode="External"/><Relationship Id="rId4" Type="http://schemas.openxmlformats.org/officeDocument/2006/relationships/hyperlink" Target="http://reto.ch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#nttw3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How did this happen?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1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5 minute presentation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@dericed 2018-10-26 #nttw3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🕒+💰+❤️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61" name="Google Shape;61;p14"/>
          <p:cNvSpPr txBox="1"/>
          <p:nvPr>
            <p:ph idx="1" type="subTitle"/>
          </p:nvPr>
        </p:nvSpPr>
        <p:spPr>
          <a:xfrm>
            <a:off x="311700" y="2834125"/>
            <a:ext cx="8520600" cy="11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163325"/>
            <a:ext cx="8520600" cy="8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Sponsorship: </a:t>
            </a:r>
            <a:r>
              <a:rPr lang="en" sz="5200">
                <a:latin typeface="Courier New"/>
                <a:ea typeface="Courier New"/>
                <a:cs typeface="Courier New"/>
                <a:sym typeface="Courier New"/>
              </a:rPr>
              <a:t>💰+❤️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67" name="Google Shape;67;p15"/>
          <p:cNvGraphicFramePr/>
          <p:nvPr/>
        </p:nvGraphicFramePr>
        <p:xfrm>
          <a:off x="219975" y="1222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{314B7E99-3E4E-4B32-920C-D21EC7D5D458}</a:tableStyleId>
              </a:tblPr>
              <a:tblGrid>
                <a:gridCol w="6511750"/>
                <a:gridCol w="2100575"/>
              </a:tblGrid>
              <a:tr h="49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u="sng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  <a:hlinkClick r:id="rId3"/>
                        </a:rPr>
                        <a:t>reto.ch</a:t>
                      </a:r>
                      <a:endParaRPr sz="1800" u="sng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  <a:hlinkClick r:id="rId4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Axiel</a:t>
                      </a:r>
                      <a:r>
                        <a:rPr lang="en" sz="18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l</a:t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Open Broadcast Systems</a:t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The Netherlands Institute for Sound and Vision</a:t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International Federation of Film Archives</a:t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97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Centre national de l'audiovisuel (CNA)</a:t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96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€6,000.00</a:t>
                      </a:r>
                      <a:endParaRPr b="1"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163325"/>
            <a:ext cx="8520600" cy="8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Expenses: </a:t>
            </a:r>
            <a:r>
              <a:rPr lang="en" sz="5200">
                <a:latin typeface="Courier New"/>
                <a:ea typeface="Courier New"/>
                <a:cs typeface="Courier New"/>
                <a:sym typeface="Courier New"/>
              </a:rPr>
              <a:t>💸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73" name="Google Shape;73;p16"/>
          <p:cNvGraphicFramePr/>
          <p:nvPr/>
        </p:nvGraphicFramePr>
        <p:xfrm>
          <a:off x="311700" y="12340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{314B7E99-3E4E-4B32-920C-D21EC7D5D458}</a:tableStyleId>
              </a:tblPr>
              <a:tblGrid>
                <a:gridCol w="4260300"/>
                <a:gridCol w="4260300"/>
              </a:tblGrid>
              <a:tr h="612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Travel grants</a:t>
                      </a:r>
                      <a:endParaRPr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€1,200.00</a:t>
                      </a:r>
                      <a:endParaRPr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2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Printing</a:t>
                      </a:r>
                      <a:endParaRPr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€400.00</a:t>
                      </a:r>
                      <a:endParaRPr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143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Organizer Travel/Lodging</a:t>
                      </a:r>
                      <a:endParaRPr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€2,200.00</a:t>
                      </a:r>
                      <a:endParaRPr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128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Dinner</a:t>
                      </a:r>
                      <a:endParaRPr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€1,700.00</a:t>
                      </a:r>
                      <a:endParaRPr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354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Total</a:t>
                      </a:r>
                      <a:endParaRPr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24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€5,500.00</a:t>
                      </a:r>
                      <a:endParaRPr b="1" sz="24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 anchor="b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type="title"/>
          </p:nvPr>
        </p:nvSpPr>
        <p:spPr>
          <a:xfrm>
            <a:off x="298825" y="263700"/>
            <a:ext cx="8520600" cy="60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Other Contributions</a:t>
            </a:r>
            <a:endParaRPr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aphicFrame>
        <p:nvGraphicFramePr>
          <p:cNvPr id="79" name="Google Shape;79;p17"/>
          <p:cNvGraphicFramePr/>
          <p:nvPr/>
        </p:nvGraphicFramePr>
        <p:xfrm>
          <a:off x="150775" y="868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{314B7E99-3E4E-4B32-920C-D21EC7D5D458}</a:tableStyleId>
              </a:tblPr>
              <a:tblGrid>
                <a:gridCol w="4304275"/>
                <a:gridCol w="4538175"/>
              </a:tblGrid>
              <a:tr h="7994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MediaArea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Coordination, administrative support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1589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British Film Institute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Conference Space, Technical Support, Breakfast, Lunch, Snacks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543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Organizers, Presenters, and </a:t>
                      </a: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Volunteers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Time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90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In-person Attendees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Travel, Lodging, and Related Costs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33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Remote Attendees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😴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1337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Community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❤️</a:t>
                      </a:r>
                      <a:endParaRPr sz="2000">
                        <a:solidFill>
                          <a:schemeClr val="accent2"/>
                        </a:solidFill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19050" marB="19050" marR="28575" marL="28575">
                    <a:lnL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4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#nttw4?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How will that happen?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85" name="Google Shape;85;p18"/>
          <p:cNvSpPr txBox="1"/>
          <p:nvPr>
            <p:ph idx="1" type="subTitle"/>
          </p:nvPr>
        </p:nvSpPr>
        <p:spPr>
          <a:xfrm>
            <a:off x="311700" y="2834125"/>
            <a:ext cx="8520600" cy="111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Thanks!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