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9"/>
  </p:notesMasterIdLst>
  <p:sldIdLst>
    <p:sldId id="261" r:id="rId5"/>
    <p:sldId id="262" r:id="rId6"/>
    <p:sldId id="265" r:id="rId7"/>
    <p:sldId id="263" r:id="rId8"/>
    <p:sldId id="264" r:id="rId9"/>
    <p:sldId id="266" r:id="rId10"/>
    <p:sldId id="267" r:id="rId11"/>
    <p:sldId id="272" r:id="rId12"/>
    <p:sldId id="273" r:id="rId13"/>
    <p:sldId id="274" r:id="rId14"/>
    <p:sldId id="275" r:id="rId15"/>
    <p:sldId id="268" r:id="rId16"/>
    <p:sldId id="276" r:id="rId17"/>
    <p:sldId id="277" r:id="rId18"/>
    <p:sldId id="279" r:id="rId19"/>
    <p:sldId id="280" r:id="rId20"/>
    <p:sldId id="281" r:id="rId21"/>
    <p:sldId id="338" r:id="rId22"/>
    <p:sldId id="282" r:id="rId23"/>
    <p:sldId id="283" r:id="rId24"/>
    <p:sldId id="334" r:id="rId25"/>
    <p:sldId id="335" r:id="rId26"/>
    <p:sldId id="336" r:id="rId27"/>
    <p:sldId id="296" r:id="rId28"/>
    <p:sldId id="270" r:id="rId29"/>
    <p:sldId id="297" r:id="rId30"/>
    <p:sldId id="299" r:id="rId31"/>
    <p:sldId id="300" r:id="rId32"/>
    <p:sldId id="301" r:id="rId33"/>
    <p:sldId id="302" r:id="rId34"/>
    <p:sldId id="303" r:id="rId35"/>
    <p:sldId id="328" r:id="rId36"/>
    <p:sldId id="329" r:id="rId37"/>
    <p:sldId id="330" r:id="rId38"/>
    <p:sldId id="331" r:id="rId39"/>
    <p:sldId id="332" r:id="rId40"/>
    <p:sldId id="333" r:id="rId41"/>
    <p:sldId id="307" r:id="rId42"/>
    <p:sldId id="337" r:id="rId43"/>
    <p:sldId id="309" r:id="rId44"/>
    <p:sldId id="339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44" r:id="rId54"/>
    <p:sldId id="346" r:id="rId55"/>
    <p:sldId id="345" r:id="rId56"/>
    <p:sldId id="340" r:id="rId57"/>
    <p:sldId id="341" r:id="rId58"/>
    <p:sldId id="342" r:id="rId59"/>
    <p:sldId id="343" r:id="rId60"/>
    <p:sldId id="317" r:id="rId61"/>
    <p:sldId id="318" r:id="rId62"/>
    <p:sldId id="319" r:id="rId63"/>
    <p:sldId id="320" r:id="rId64"/>
    <p:sldId id="321" r:id="rId65"/>
    <p:sldId id="327" r:id="rId66"/>
    <p:sldId id="284" r:id="rId67"/>
    <p:sldId id="285" r:id="rId68"/>
  </p:sldIdLst>
  <p:sldSz cx="9144000" cy="5143500" type="screen16x9"/>
  <p:notesSz cx="6858000" cy="9144000"/>
  <p:embeddedFontLst>
    <p:embeddedFont>
      <p:font typeface="Rubik" panose="02000604000000020004" pitchFamily="2" charset="-79"/>
      <p:regular r:id="rId70"/>
      <p:bold r:id="rId71"/>
      <p:italic r:id="rId72"/>
      <p:boldItalic r:id="rId73"/>
    </p:embeddedFont>
    <p:embeddedFont>
      <p:font typeface="Rubik Black" panose="020B0604020202020204" charset="-79"/>
      <p:bold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F9535-ECBE-1A90-CF8D-3C449F4D5DD7}" v="31" dt="2026-04-17T07:50:54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442" y="13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5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eil" userId="3140b215-fee4-4a85-b836-ce2dee3ca318" providerId="ADAL" clId="{4CED8165-51F7-4931-8A90-2FA6922E9FE8}"/>
    <pc:docChg chg="modSld">
      <pc:chgData name="Thomas Monteil" userId="3140b215-fee4-4a85-b836-ce2dee3ca318" providerId="ADAL" clId="{4CED8165-51F7-4931-8A90-2FA6922E9FE8}" dt="2026-04-17T07:51:31.824" v="6" actId="20577"/>
      <pc:docMkLst>
        <pc:docMk/>
      </pc:docMkLst>
      <pc:sldChg chg="modSp mod">
        <pc:chgData name="Thomas Monteil" userId="3140b215-fee4-4a85-b836-ce2dee3ca318" providerId="ADAL" clId="{4CED8165-51F7-4931-8A90-2FA6922E9FE8}" dt="2026-04-17T07:51:16.445" v="0" actId="108"/>
        <pc:sldMkLst>
          <pc:docMk/>
          <pc:sldMk cId="1784867370" sldId="262"/>
        </pc:sldMkLst>
        <pc:spChg chg="mod">
          <ac:chgData name="Thomas Monteil" userId="3140b215-fee4-4a85-b836-ce2dee3ca318" providerId="ADAL" clId="{4CED8165-51F7-4931-8A90-2FA6922E9FE8}" dt="2026-04-17T07:51:16.445" v="0" actId="108"/>
          <ac:spMkLst>
            <pc:docMk/>
            <pc:sldMk cId="1784867370" sldId="262"/>
            <ac:spMk id="2" creationId="{23024A8C-58E4-6429-8A43-3BF8C13939C7}"/>
          </ac:spMkLst>
        </pc:spChg>
      </pc:sldChg>
      <pc:sldChg chg="modSp mod">
        <pc:chgData name="Thomas Monteil" userId="3140b215-fee4-4a85-b836-ce2dee3ca318" providerId="ADAL" clId="{4CED8165-51F7-4931-8A90-2FA6922E9FE8}" dt="2026-04-17T07:51:23.429" v="2" actId="20577"/>
        <pc:sldMkLst>
          <pc:docMk/>
          <pc:sldMk cId="1112135735" sldId="263"/>
        </pc:sldMkLst>
        <pc:spChg chg="mod">
          <ac:chgData name="Thomas Monteil" userId="3140b215-fee4-4a85-b836-ce2dee3ca318" providerId="ADAL" clId="{4CED8165-51F7-4931-8A90-2FA6922E9FE8}" dt="2026-04-17T07:51:23.429" v="2" actId="20577"/>
          <ac:spMkLst>
            <pc:docMk/>
            <pc:sldMk cId="1112135735" sldId="263"/>
            <ac:spMk id="17" creationId="{53CC9C05-7370-7682-C6FA-40D8ACBF53DF}"/>
          </ac:spMkLst>
        </pc:spChg>
      </pc:sldChg>
      <pc:sldChg chg="modSp mod">
        <pc:chgData name="Thomas Monteil" userId="3140b215-fee4-4a85-b836-ce2dee3ca318" providerId="ADAL" clId="{4CED8165-51F7-4931-8A90-2FA6922E9FE8}" dt="2026-04-17T07:51:27.961" v="4" actId="20577"/>
        <pc:sldMkLst>
          <pc:docMk/>
          <pc:sldMk cId="3512732273" sldId="264"/>
        </pc:sldMkLst>
        <pc:spChg chg="mod">
          <ac:chgData name="Thomas Monteil" userId="3140b215-fee4-4a85-b836-ce2dee3ca318" providerId="ADAL" clId="{4CED8165-51F7-4931-8A90-2FA6922E9FE8}" dt="2026-04-17T07:51:27.961" v="4" actId="20577"/>
          <ac:spMkLst>
            <pc:docMk/>
            <pc:sldMk cId="3512732273" sldId="264"/>
            <ac:spMk id="2" creationId="{79129916-E9CD-5720-EA84-D71252DF5EDF}"/>
          </ac:spMkLst>
        </pc:spChg>
      </pc:sldChg>
      <pc:sldChg chg="modSp mod">
        <pc:chgData name="Thomas Monteil" userId="3140b215-fee4-4a85-b836-ce2dee3ca318" providerId="ADAL" clId="{4CED8165-51F7-4931-8A90-2FA6922E9FE8}" dt="2026-04-17T07:51:31.824" v="6" actId="20577"/>
        <pc:sldMkLst>
          <pc:docMk/>
          <pc:sldMk cId="3945009951" sldId="265"/>
        </pc:sldMkLst>
        <pc:spChg chg="mod">
          <ac:chgData name="Thomas Monteil" userId="3140b215-fee4-4a85-b836-ce2dee3ca318" providerId="ADAL" clId="{4CED8165-51F7-4931-8A90-2FA6922E9FE8}" dt="2026-04-17T07:51:31.824" v="6" actId="20577"/>
          <ac:spMkLst>
            <pc:docMk/>
            <pc:sldMk cId="3945009951" sldId="265"/>
            <ac:spMk id="5" creationId="{1C906151-4D1F-5523-883B-CF6DFC784A9C}"/>
          </ac:spMkLst>
        </pc:spChg>
      </pc:sldChg>
    </pc:docChg>
  </pc:docChgLst>
  <pc:docChgLst>
    <pc:chgData name="Thomas Monteil" userId="S::tmonteil@ina.fr::3140b215-fee4-4a85-b836-ce2dee3ca318" providerId="AD" clId="Web-{1EDF9535-ECBE-1A90-CF8D-3C449F4D5DD7}"/>
    <pc:docChg chg="modSld">
      <pc:chgData name="Thomas Monteil" userId="S::tmonteil@ina.fr::3140b215-fee4-4a85-b836-ce2dee3ca318" providerId="AD" clId="Web-{1EDF9535-ECBE-1A90-CF8D-3C449F4D5DD7}" dt="2026-04-17T07:50:54.628" v="12" actId="20577"/>
      <pc:docMkLst>
        <pc:docMk/>
      </pc:docMkLst>
      <pc:sldChg chg="modSp">
        <pc:chgData name="Thomas Monteil" userId="S::tmonteil@ina.fr::3140b215-fee4-4a85-b836-ce2dee3ca318" providerId="AD" clId="Web-{1EDF9535-ECBE-1A90-CF8D-3C449F4D5DD7}" dt="2026-04-17T07:50:44.690" v="7" actId="20577"/>
        <pc:sldMkLst>
          <pc:docMk/>
          <pc:sldMk cId="3619657562" sldId="261"/>
        </pc:sldMkLst>
        <pc:spChg chg="mod">
          <ac:chgData name="Thomas Monteil" userId="S::tmonteil@ina.fr::3140b215-fee4-4a85-b836-ce2dee3ca318" providerId="AD" clId="Web-{1EDF9535-ECBE-1A90-CF8D-3C449F4D5DD7}" dt="2026-04-17T07:50:29.924" v="2" actId="20577"/>
          <ac:spMkLst>
            <pc:docMk/>
            <pc:sldMk cId="3619657562" sldId="261"/>
            <ac:spMk id="2" creationId="{3CAA9D67-585A-3587-CD88-B0F7A320413A}"/>
          </ac:spMkLst>
        </pc:spChg>
        <pc:spChg chg="mod">
          <ac:chgData name="Thomas Monteil" userId="S::tmonteil@ina.fr::3140b215-fee4-4a85-b836-ce2dee3ca318" providerId="AD" clId="Web-{1EDF9535-ECBE-1A90-CF8D-3C449F4D5DD7}" dt="2026-04-17T07:50:44.690" v="7" actId="20577"/>
          <ac:spMkLst>
            <pc:docMk/>
            <pc:sldMk cId="3619657562" sldId="261"/>
            <ac:spMk id="3" creationId="{4FB5F459-873A-42BB-94AA-202F1F485489}"/>
          </ac:spMkLst>
        </pc:spChg>
      </pc:sldChg>
      <pc:sldChg chg="modSp">
        <pc:chgData name="Thomas Monteil" userId="S::tmonteil@ina.fr::3140b215-fee4-4a85-b836-ce2dee3ca318" providerId="AD" clId="Web-{1EDF9535-ECBE-1A90-CF8D-3C449F4D5DD7}" dt="2026-04-17T07:50:54.628" v="12" actId="20577"/>
        <pc:sldMkLst>
          <pc:docMk/>
          <pc:sldMk cId="1784867370" sldId="262"/>
        </pc:sldMkLst>
        <pc:spChg chg="mod">
          <ac:chgData name="Thomas Monteil" userId="S::tmonteil@ina.fr::3140b215-fee4-4a85-b836-ce2dee3ca318" providerId="AD" clId="Web-{1EDF9535-ECBE-1A90-CF8D-3C449F4D5DD7}" dt="2026-04-17T07:50:54.628" v="12" actId="20577"/>
          <ac:spMkLst>
            <pc:docMk/>
            <pc:sldMk cId="1784867370" sldId="262"/>
            <ac:spMk id="2" creationId="{23024A8C-58E4-6429-8A43-3BF8C13939C7}"/>
          </ac:spMkLst>
        </pc:spChg>
      </pc:sldChg>
    </pc:docChg>
  </pc:docChgLst>
  <pc:docChgLst>
    <pc:chgData clId="Web-{1EDF9535-ECBE-1A90-CF8D-3C449F4D5DD7}"/>
    <pc:docChg chg="modSld">
      <pc:chgData name="" userId="" providerId="" clId="Web-{1EDF9535-ECBE-1A90-CF8D-3C449F4D5DD7}" dt="2026-04-17T07:50:27.877" v="0" actId="20577"/>
      <pc:docMkLst>
        <pc:docMk/>
      </pc:docMkLst>
      <pc:sldChg chg="modSp">
        <pc:chgData name="" userId="" providerId="" clId="Web-{1EDF9535-ECBE-1A90-CF8D-3C449F4D5DD7}" dt="2026-04-17T07:50:27.877" v="0" actId="20577"/>
        <pc:sldMkLst>
          <pc:docMk/>
          <pc:sldMk cId="3619657562" sldId="261"/>
        </pc:sldMkLst>
        <pc:spChg chg="mod">
          <ac:chgData name="" userId="" providerId="" clId="Web-{1EDF9535-ECBE-1A90-CF8D-3C449F4D5DD7}" dt="2026-04-17T07:50:27.877" v="0" actId="20577"/>
          <ac:spMkLst>
            <pc:docMk/>
            <pc:sldMk cId="3619657562" sldId="261"/>
            <ac:spMk id="2" creationId="{3CAA9D67-585A-3587-CD88-B0F7A32041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Introduction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00D4449F-D2D6-F9F1-8AD2-96C25382347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50"/>
            <a:ext cx="9144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DAF8EE0D-4D21-D6B0-4CDA-2D8841663B7B}"/>
              </a:ext>
            </a:extLst>
          </p:cNvPr>
          <p:cNvPicPr preferRelativeResize="0"/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" y="218225"/>
            <a:ext cx="2892984" cy="114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D4EC68F9-1A1F-C91B-F5CD-5C6F48509632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125" y="4408100"/>
            <a:ext cx="7584324" cy="5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0;p13">
            <a:extLst>
              <a:ext uri="{FF2B5EF4-FFF2-40B4-BE49-F238E27FC236}">
                <a16:creationId xmlns:a16="http://schemas.microsoft.com/office/drawing/2014/main" id="{9CB496B2-DA87-AF3A-343B-FD0C146468A9}"/>
              </a:ext>
            </a:extLst>
          </p:cNvPr>
          <p:cNvPicPr preferRelativeResize="0"/>
          <p:nvPr userDrawn="1"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5" y="3145823"/>
            <a:ext cx="562275" cy="17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5;p14">
            <a:extLst>
              <a:ext uri="{FF2B5EF4-FFF2-40B4-BE49-F238E27FC236}">
                <a16:creationId xmlns:a16="http://schemas.microsoft.com/office/drawing/2014/main" id="{BF77761B-5507-78F7-46C5-AAB9A0791C0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6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4">
            <a:extLst>
              <a:ext uri="{FF2B5EF4-FFF2-40B4-BE49-F238E27FC236}">
                <a16:creationId xmlns:a16="http://schemas.microsoft.com/office/drawing/2014/main" id="{C4DA6977-60A7-D6B1-DF96-B806CD34363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" y="0"/>
            <a:ext cx="9105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;p13">
            <a:extLst>
              <a:ext uri="{FF2B5EF4-FFF2-40B4-BE49-F238E27FC236}">
                <a16:creationId xmlns:a16="http://schemas.microsoft.com/office/drawing/2014/main" id="{CB479A5A-CBD0-BDD8-07DA-128D989150B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rcRect r="92244"/>
          <a:stretch/>
        </p:blipFill>
        <p:spPr>
          <a:xfrm>
            <a:off x="125143" y="82534"/>
            <a:ext cx="588219" cy="5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Summ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3;p15">
            <a:extLst>
              <a:ext uri="{FF2B5EF4-FFF2-40B4-BE49-F238E27FC236}">
                <a16:creationId xmlns:a16="http://schemas.microsoft.com/office/drawing/2014/main" id="{C82CAB2E-2120-9615-B5F0-3111B264EDF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6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4;p15">
            <a:extLst>
              <a:ext uri="{FF2B5EF4-FFF2-40B4-BE49-F238E27FC236}">
                <a16:creationId xmlns:a16="http://schemas.microsoft.com/office/drawing/2014/main" id="{63143665-8B43-D0FF-3117-9ACE84ADBB05}"/>
              </a:ext>
            </a:extLst>
          </p:cNvPr>
          <p:cNvPicPr preferRelativeResize="0"/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00" y="1359688"/>
            <a:ext cx="3827799" cy="348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0;p15">
            <a:extLst>
              <a:ext uri="{FF2B5EF4-FFF2-40B4-BE49-F238E27FC236}">
                <a16:creationId xmlns:a16="http://schemas.microsoft.com/office/drawing/2014/main" id="{71135269-6828-DC0A-24C5-29D92ED876B9}"/>
              </a:ext>
            </a:extLst>
          </p:cNvPr>
          <p:cNvPicPr preferRelativeResize="0"/>
          <p:nvPr userDrawn="1"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" y="277825"/>
            <a:ext cx="2083241" cy="84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;p13">
            <a:extLst>
              <a:ext uri="{FF2B5EF4-FFF2-40B4-BE49-F238E27FC236}">
                <a16:creationId xmlns:a16="http://schemas.microsoft.com/office/drawing/2014/main" id="{5988B2AB-64CB-7E18-7674-E9136BD06F08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rcRect r="92244"/>
          <a:stretch/>
        </p:blipFill>
        <p:spPr>
          <a:xfrm>
            <a:off x="8231363" y="277826"/>
            <a:ext cx="588219" cy="5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;p16">
            <a:extLst>
              <a:ext uri="{FF2B5EF4-FFF2-40B4-BE49-F238E27FC236}">
                <a16:creationId xmlns:a16="http://schemas.microsoft.com/office/drawing/2014/main" id="{5A65D6B5-8B00-5E6B-5DE1-F95A2039CA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6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16">
            <a:extLst>
              <a:ext uri="{FF2B5EF4-FFF2-40B4-BE49-F238E27FC236}">
                <a16:creationId xmlns:a16="http://schemas.microsoft.com/office/drawing/2014/main" id="{F51E0F20-AFFA-8B4D-B871-530BB7D7C71C}"/>
              </a:ext>
            </a:extLst>
          </p:cNvPr>
          <p:cNvPicPr preferRelativeResize="0"/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277826"/>
            <a:ext cx="2075621" cy="7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16">
            <a:extLst>
              <a:ext uri="{FF2B5EF4-FFF2-40B4-BE49-F238E27FC236}">
                <a16:creationId xmlns:a16="http://schemas.microsoft.com/office/drawing/2014/main" id="{59756FB2-4805-DF65-36F5-E92FFD312F58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674" y="1181004"/>
            <a:ext cx="2180777" cy="314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;p13">
            <a:extLst>
              <a:ext uri="{FF2B5EF4-FFF2-40B4-BE49-F238E27FC236}">
                <a16:creationId xmlns:a16="http://schemas.microsoft.com/office/drawing/2014/main" id="{80F85C18-6D91-D405-A203-15A9AC38C6F7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rcRect r="92244"/>
          <a:stretch/>
        </p:blipFill>
        <p:spPr>
          <a:xfrm>
            <a:off x="8231363" y="277826"/>
            <a:ext cx="588219" cy="5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5;p17">
            <a:extLst>
              <a:ext uri="{FF2B5EF4-FFF2-40B4-BE49-F238E27FC236}">
                <a16:creationId xmlns:a16="http://schemas.microsoft.com/office/drawing/2014/main" id="{E3BA8251-2F18-2368-8952-95E0C21A1BF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6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6;p17">
            <a:extLst>
              <a:ext uri="{FF2B5EF4-FFF2-40B4-BE49-F238E27FC236}">
                <a16:creationId xmlns:a16="http://schemas.microsoft.com/office/drawing/2014/main" id="{A1A204E4-1205-350D-5A22-EC7148CF5AA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" y="11150"/>
            <a:ext cx="9143999" cy="516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17">
            <a:extLst>
              <a:ext uri="{FF2B5EF4-FFF2-40B4-BE49-F238E27FC236}">
                <a16:creationId xmlns:a16="http://schemas.microsoft.com/office/drawing/2014/main" id="{B1ABA772-EAC1-0938-92C3-B9AF5384D93A}"/>
              </a:ext>
            </a:extLst>
          </p:cNvPr>
          <p:cNvPicPr preferRelativeResize="0"/>
          <p:nvPr userDrawn="1"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25" y="4842225"/>
            <a:ext cx="1282050" cy="1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;p13">
            <a:extLst>
              <a:ext uri="{FF2B5EF4-FFF2-40B4-BE49-F238E27FC236}">
                <a16:creationId xmlns:a16="http://schemas.microsoft.com/office/drawing/2014/main" id="{93243A10-14C3-C3F7-E7BC-FE91BF75373B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rcRect r="92244"/>
          <a:stretch/>
        </p:blipFill>
        <p:spPr>
          <a:xfrm>
            <a:off x="8231363" y="277826"/>
            <a:ext cx="588219" cy="5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area.net/nttw10" TargetMode="External"/><Relationship Id="rId2" Type="http://schemas.openxmlformats.org/officeDocument/2006/relationships/hyperlink" Target="https://www.youtube.com/@MediaAreaNet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itizationguidelines.gov/guidelines/digitize-embedding.html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jerome@MediaArea.net" TargetMode="External"/><Relationship Id="rId2" Type="http://schemas.openxmlformats.org/officeDocument/2006/relationships/hyperlink" Target="https://mediaarea.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ediaarea.net/Even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vartifactatlas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CAA9D67-585A-3587-CD88-B0F7A320413A}"/>
              </a:ext>
            </a:extLst>
          </p:cNvPr>
          <p:cNvSpPr txBox="1"/>
          <p:nvPr/>
        </p:nvSpPr>
        <p:spPr>
          <a:xfrm>
            <a:off x="956625" y="1699650"/>
            <a:ext cx="3032574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SzPts val="1100"/>
            </a:pPr>
            <a:r>
              <a:rPr lang="fr" sz="290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Tech 2026</a:t>
            </a:r>
            <a:endParaRPr sz="29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57;p13">
            <a:extLst>
              <a:ext uri="{FF2B5EF4-FFF2-40B4-BE49-F238E27FC236}">
                <a16:creationId xmlns:a16="http://schemas.microsoft.com/office/drawing/2014/main" id="{4FB5F459-873A-42BB-94AA-202F1F485489}"/>
              </a:ext>
            </a:extLst>
          </p:cNvPr>
          <p:cNvSpPr txBox="1"/>
          <p:nvPr/>
        </p:nvSpPr>
        <p:spPr>
          <a:xfrm>
            <a:off x="928575" y="2327525"/>
            <a:ext cx="29196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220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15-19 JUNE</a:t>
            </a:r>
            <a:endParaRPr sz="220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4" name="Google Shape;58;p13">
            <a:extLst>
              <a:ext uri="{FF2B5EF4-FFF2-40B4-BE49-F238E27FC236}">
                <a16:creationId xmlns:a16="http://schemas.microsoft.com/office/drawing/2014/main" id="{6EACC108-9914-7388-B9FE-B40B532934C8}"/>
              </a:ext>
            </a:extLst>
          </p:cNvPr>
          <p:cNvCxnSpPr/>
          <p:nvPr/>
        </p:nvCxnSpPr>
        <p:spPr>
          <a:xfrm>
            <a:off x="1097450" y="2328625"/>
            <a:ext cx="2638200" cy="0"/>
          </a:xfrm>
          <a:prstGeom prst="straightConnector1">
            <a:avLst/>
          </a:prstGeom>
          <a:noFill/>
          <a:ln w="19050" cap="flat" cmpd="sng">
            <a:solidFill>
              <a:srgbClr val="4F2E80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1965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77062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quality control is important?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3908125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Example of symposiums: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“No Time To Wait” symposiums are free events focused on open media, open standards, and digital audiovisual preservation.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Symposium program is made by archivists, who present how they work and the associated (open source) tools.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Past events:</a:t>
            </a:r>
            <a:b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https://www.youtube.com/@</a:t>
            </a:r>
            <a:r>
              <a:rPr lang="en-US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MediaAreaNet</a:t>
            </a:r>
            <a:r>
              <a:rPr lang="en-US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lang="en-US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 are not alone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607225" y="1313923"/>
            <a:ext cx="3908125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Organization of symposiums has a cost.</a:t>
            </a:r>
            <a:b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- Hosting granted by a main sponsor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- Other archives or vendors may provide additional financial support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“No Time To Wait”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2026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will be at </a:t>
            </a:r>
            <a:r>
              <a:rPr lang="pl-PL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Filmoteka Narodowa – Instytut Audiowizualny (FINA)" in </a:t>
            </a:r>
            <a:r>
              <a:rPr lang="pl-PL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Warsaw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on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October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14-16.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Current main additional sponsor is Centre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national de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l’audiovisuel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Luxembourg (CNA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https://mediaarea.net/nttw10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07765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Why </a:t>
            </a:r>
            <a:r>
              <a:rPr lang="en-US" sz="3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open source?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65884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archival domain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Relatively small market (niche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Off-the-shelf products often focus on different use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cases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Highly specialized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demands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High potential for vendor dependence...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062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66521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Why </a:t>
            </a:r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Proprietary tools </a:t>
            </a:r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6263976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Proprietary tools and formats are linked to one, and only one, vendor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If vendor disappears, it is impossible to get bug fixes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Without source code, you can not adapt yourself to new platforms: are you sure you’ll be able to run the software in 100 years? 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Vendor decides on the new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features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Are you big enough for making the vendor develop your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preferred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feature?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269089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66521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four freedoms of open </a:t>
            </a:r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source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77197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Proprietary tools and formats are linked to one, and only one, vendor</a:t>
            </a:r>
          </a:p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-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freedom to run the program as you wish, for any purpose</a:t>
            </a:r>
          </a:p>
          <a:p>
            <a:pPr lvl="0"/>
            <a:r>
              <a:rPr lang="fr-FR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-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freedom to study how the program works, and change it so it does your computing as you wish</a:t>
            </a:r>
          </a:p>
          <a:p>
            <a:pPr lvl="0"/>
            <a:r>
              <a:rPr lang="fr-FR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-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freedom to redistribute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copies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fr-FR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-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freedom to distribute copies of your modified versions to others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49008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66521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Reusability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771975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Everyone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can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use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everything</a:t>
            </a:r>
            <a:endParaRPr lang="fr-FR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endParaRPr lang="fr-FR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example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FFmpeg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complete, cross-platform solution to record, convert and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analyze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audio and video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Adapted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and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reused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in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several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MediaArea’s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open source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tools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Sometimes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tweaked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79988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8023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Open source does not mean not professional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77197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Support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contracts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Paid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installation/integration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Hire developers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56933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8023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real-world example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302076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lossless video codec FFV1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Austrian National Archive (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Mediathek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) wanted to do lossless digital video archiving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satisfied with existing products (Interoperability issues)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Found FFV1 in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FFmpeg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: Excellent codec, but we wanted/needed more...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Contacted and hired a FFV1 developer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Other parties involved for advices (pooled resources)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Budget calculated in reference to costs of proprietary alternatives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Now FFV1 version 3: faster and integrity-aware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So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: other archives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use FFV1, for free!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321575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8023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real-world example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337790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FFV1 version 3 is now a standard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FFV1 version 4 in progress: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float numbers, Bayer/RGGB…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12" y="1618965"/>
            <a:ext cx="4782032" cy="30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8023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Quality of tools</a:t>
            </a: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365576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Chicken and egg: if everyone waits, nothing happens</a:t>
            </a:r>
          </a:p>
          <a:p>
            <a:pPr lvl="0"/>
            <a:r>
              <a:rPr lang="en-US" sz="160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 start with needs easy to handle and we create dedicated open source tools</a:t>
            </a:r>
          </a:p>
          <a:p>
            <a:pPr lvl="0"/>
            <a:r>
              <a:rPr lang="en-US" sz="160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Tools become bigger, step by step, when more people join</a:t>
            </a:r>
          </a:p>
          <a:p>
            <a:pPr lvl="0"/>
            <a:endParaRPr lang="en-US" sz="160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 can decide about participating in lowering the overall cost for archives.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359204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4">
            <a:extLst>
              <a:ext uri="{FF2B5EF4-FFF2-40B4-BE49-F238E27FC236}">
                <a16:creationId xmlns:a16="http://schemas.microsoft.com/office/drawing/2014/main" id="{23024A8C-58E4-6429-8A43-3BF8C13939C7}"/>
              </a:ext>
            </a:extLst>
          </p:cNvPr>
          <p:cNvSpPr txBox="1"/>
          <p:nvPr/>
        </p:nvSpPr>
        <p:spPr>
          <a:xfrm>
            <a:off x="1531839" y="1581637"/>
            <a:ext cx="6073435" cy="1938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 </a:t>
            </a:r>
            <a:r>
              <a:rPr lang="fr" sz="3000" dirty="0">
                <a:solidFill>
                  <a:srgbClr val="4F2E80"/>
                </a:solidFill>
                <a:latin typeface="Rubik"/>
                <a:ea typeface="Rubik Black"/>
                <a:cs typeface="Rubik"/>
                <a:sym typeface="Rubik Black"/>
              </a:rPr>
              <a:t>FRAME</a:t>
            </a:r>
            <a:r>
              <a:rPr lang="fr" sz="30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 </a:t>
            </a:r>
            <a:r>
              <a:rPr lang="fr" sz="3000" b="1" dirty="0">
                <a:solidFill>
                  <a:srgbClr val="4F2E80"/>
                </a:solidFill>
                <a:latin typeface="Rubik Black"/>
                <a:cs typeface="Rubik Black"/>
                <a:sym typeface="Rubik Black"/>
              </a:rPr>
              <a:t>Advanced </a:t>
            </a:r>
            <a:r>
              <a:rPr lang="fr" sz="3000" b="1" dirty="0">
                <a:solidFill>
                  <a:srgbClr val="4F2E80"/>
                </a:solidFill>
                <a:latin typeface="Rubik Black"/>
                <a:cs typeface="Rubik Black"/>
                <a:sym typeface="Rubik"/>
              </a:rPr>
              <a:t>Tech</a:t>
            </a:r>
            <a:r>
              <a:rPr lang="fr" sz="3000" b="1" dirty="0">
                <a:solidFill>
                  <a:srgbClr val="4F2E80"/>
                </a:solidFill>
                <a:latin typeface="Rubik Black"/>
                <a:cs typeface="Rubik Black"/>
                <a:sym typeface="Rubik Black"/>
              </a:rPr>
              <a:t> </a:t>
            </a:r>
            <a:r>
              <a:rPr lang="fr" sz="2800" dirty="0">
                <a:solidFill>
                  <a:srgbClr val="4F2E80"/>
                </a:solidFill>
                <a:latin typeface="Rubik"/>
                <a:ea typeface="Rubik Black"/>
                <a:cs typeface="Rubik"/>
                <a:sym typeface="Rubik Black"/>
              </a:rPr>
              <a:t>2026</a:t>
            </a:r>
            <a:r>
              <a:rPr lang="fr" sz="2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 </a:t>
            </a:r>
            <a:br>
              <a:rPr lang="fr" sz="2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</a:br>
            <a:endParaRPr sz="2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  <a:p>
            <a:pPr lvl="0" algn="ctr"/>
            <a:r>
              <a:rPr lang="en-US" sz="2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The Open Source Ecosystem</a:t>
            </a:r>
          </a:p>
          <a:p>
            <a:pPr lvl="0" algn="ctr"/>
            <a:r>
              <a:rPr lang="en-US" sz="2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Made by </a:t>
            </a:r>
            <a:r>
              <a:rPr lang="en-US" sz="28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Archivists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" name="Google Shape;68;p14">
            <a:extLst>
              <a:ext uri="{FF2B5EF4-FFF2-40B4-BE49-F238E27FC236}">
                <a16:creationId xmlns:a16="http://schemas.microsoft.com/office/drawing/2014/main" id="{E1814CC0-4F5C-6E9A-B831-10A5EDA816A7}"/>
              </a:ext>
            </a:extLst>
          </p:cNvPr>
          <p:cNvCxnSpPr/>
          <p:nvPr/>
        </p:nvCxnSpPr>
        <p:spPr>
          <a:xfrm>
            <a:off x="3169650" y="2335675"/>
            <a:ext cx="2638200" cy="0"/>
          </a:xfrm>
          <a:prstGeom prst="straightConnector1">
            <a:avLst/>
          </a:prstGeom>
          <a:noFill/>
          <a:ln w="19050" cap="flat" cmpd="sng">
            <a:solidFill>
              <a:srgbClr val="4F2E80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8486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open source?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8023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Funding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21317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Driven by user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requests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Most of tools were funded after a need is detected by users</a:t>
            </a:r>
          </a:p>
          <a:p>
            <a:pPr lvl="0"/>
            <a:endParaRPr lang="en-US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Why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paying for something you don't control? (is your current choice future proof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?)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Everyone (you included) can develop or sponsor a development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 can fork if you think you have a better idea than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others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16762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MediaInfo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408743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MediaInfo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technical information reporter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Convenient unified display of the most relevant technical and tag data for video and audio files.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276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2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MediaInfo</a:t>
            </a:r>
          </a:p>
          <a:p>
            <a:pPr lvl="0">
              <a:buSzPts val="1100"/>
            </a:pP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technical information reporter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4549475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Output: text, XML, HTML,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PBCore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EBUCore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…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Container: format, profile, commercial name of the format, duration, overall bit rate, writing application and library, title, author, director, album, track number, date, duration...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Video: format, codec id, aspect, frame rate, bitrate, color space,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chroma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subsampling, bit depth, scan type, scan order...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Audio: format, codec id, sample rate, channels, bit depth, language, bit rate...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Text: format, codec id, language of subtitle...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Chapters: count of chapters, list of chapters...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8" name="Shape 4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7226" y="2111708"/>
            <a:ext cx="4116774" cy="2434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97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MediaConch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4032413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</a:t>
            </a:r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conformance checker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Implementation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checker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Policy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checker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Reporter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3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3675" y="3115800"/>
            <a:ext cx="1666750" cy="1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15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Funding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Initial development sponsored by European Union (PREFORMA project)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Focused on FFV1 and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Matroska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 added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formats supported by MediaInfo to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policy checker.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3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57938" y="3899925"/>
            <a:ext cx="1021579" cy="6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987" y="3899925"/>
            <a:ext cx="969200" cy="69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87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2427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Implementation and Policy reporter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3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700" y="1690900"/>
            <a:ext cx="6346524" cy="317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239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62076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Implementation and Policy reporter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777497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Compared to a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specification or compared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to your policy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8" name="Shape 3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399" y="2157875"/>
            <a:ext cx="2310325" cy="28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881" y="2157877"/>
            <a:ext cx="2528468" cy="29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56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File inspection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10" name="Shape 3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9825" y="1568450"/>
            <a:ext cx="3342525" cy="354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7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What is </a:t>
            </a:r>
            <a:r>
              <a:rPr lang="en-US" sz="3600" dirty="0" err="1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MediaArea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80415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Open source software company focused on digital media analysis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a single entity, but a group of independent developers.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394500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Policy editor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3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701" y="1624157"/>
            <a:ext cx="6829950" cy="315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872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MediaConch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 are not alone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7" name="Shape 3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701" y="1569281"/>
            <a:ext cx="6829950" cy="3213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809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QCTools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407647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QCTools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64925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Helps users analyze and understand their digitized video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files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through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use of audiovisual analytics and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filtering.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2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5451" y="2838675"/>
            <a:ext cx="2385849" cy="183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486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QCTools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7" name="Shape 2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7500" y="1134750"/>
            <a:ext cx="6868799" cy="360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308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QCTools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2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6350" y="1134750"/>
            <a:ext cx="6571865" cy="371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484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QCTools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4" name="Shape 2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150" y="1665600"/>
            <a:ext cx="7476799" cy="280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27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QCTools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4" y="1134749"/>
            <a:ext cx="3514725" cy="40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88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RAWcooked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985226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RAWcooked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issue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1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DPX/TIFF file per video frame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playable as is by several players (VLC...)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Huge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size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So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many DPX or TIFF format flavors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(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interoperability issues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And need of keeping all metadata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79183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BBDF6D08-4866-39E3-2E13-F77E5FEC0910}"/>
              </a:ext>
            </a:extLst>
          </p:cNvPr>
          <p:cNvGrpSpPr/>
          <p:nvPr/>
        </p:nvGrpSpPr>
        <p:grpSpPr>
          <a:xfrm>
            <a:off x="2575525" y="593100"/>
            <a:ext cx="5346900" cy="1641600"/>
            <a:chOff x="2575525" y="593100"/>
            <a:chExt cx="5346900" cy="1641600"/>
          </a:xfrm>
        </p:grpSpPr>
        <p:sp>
          <p:nvSpPr>
            <p:cNvPr id="2" name="Google Shape;75;p15">
              <a:extLst>
                <a:ext uri="{FF2B5EF4-FFF2-40B4-BE49-F238E27FC236}">
                  <a16:creationId xmlns:a16="http://schemas.microsoft.com/office/drawing/2014/main" id="{D067971F-EB9D-8E33-82E1-8602C57CB52B}"/>
                </a:ext>
              </a:extLst>
            </p:cNvPr>
            <p:cNvSpPr txBox="1"/>
            <p:nvPr/>
          </p:nvSpPr>
          <p:spPr>
            <a:xfrm>
              <a:off x="4298950" y="593100"/>
              <a:ext cx="3623475" cy="584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600" dirty="0" smtClean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Why QC is important?</a:t>
              </a:r>
              <a:endParaRPr sz="2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" name="Google Shape;79;p15">
              <a:extLst>
                <a:ext uri="{FF2B5EF4-FFF2-40B4-BE49-F238E27FC236}">
                  <a16:creationId xmlns:a16="http://schemas.microsoft.com/office/drawing/2014/main" id="{DCC921DC-8287-95F3-41B0-3043691CAE5F}"/>
                </a:ext>
              </a:extLst>
            </p:cNvPr>
            <p:cNvSpPr txBox="1"/>
            <p:nvPr/>
          </p:nvSpPr>
          <p:spPr>
            <a:xfrm>
              <a:off x="2575525" y="1357500"/>
              <a:ext cx="6018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500" dirty="0">
                  <a:solidFill>
                    <a:srgbClr val="FFFFFF"/>
                  </a:solidFill>
                  <a:latin typeface="Rubik Black"/>
                  <a:ea typeface="Rubik Black"/>
                  <a:cs typeface="Rubik Black"/>
                  <a:sym typeface="Rubik Black"/>
                </a:rPr>
                <a:t>1</a:t>
              </a:r>
              <a:endParaRPr sz="4500" dirty="0">
                <a:solidFill>
                  <a:srgbClr val="FFFFFF"/>
                </a:solidFill>
                <a:latin typeface="Rubik Black"/>
                <a:ea typeface="Rubik Black"/>
                <a:cs typeface="Rubik Black"/>
                <a:sym typeface="Rubik Black"/>
              </a:endParaRPr>
            </a:p>
          </p:txBody>
        </p:sp>
        <p:cxnSp>
          <p:nvCxnSpPr>
            <p:cNvPr id="10" name="Google Shape;83;p15">
              <a:extLst>
                <a:ext uri="{FF2B5EF4-FFF2-40B4-BE49-F238E27FC236}">
                  <a16:creationId xmlns:a16="http://schemas.microsoft.com/office/drawing/2014/main" id="{BA9703F7-5333-6709-4CA9-5FC5A5F6DF37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3177325" y="1098550"/>
              <a:ext cx="1020025" cy="69755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94968ED-355E-EA7B-5D93-2C7CE0A50837}"/>
              </a:ext>
            </a:extLst>
          </p:cNvPr>
          <p:cNvGrpSpPr/>
          <p:nvPr/>
        </p:nvGrpSpPr>
        <p:grpSpPr>
          <a:xfrm>
            <a:off x="1326650" y="1409950"/>
            <a:ext cx="7066200" cy="1694050"/>
            <a:chOff x="1326650" y="1409950"/>
            <a:chExt cx="7066200" cy="1694050"/>
          </a:xfrm>
        </p:grpSpPr>
        <p:sp>
          <p:nvSpPr>
            <p:cNvPr id="3" name="Google Shape;76;p15">
              <a:extLst>
                <a:ext uri="{FF2B5EF4-FFF2-40B4-BE49-F238E27FC236}">
                  <a16:creationId xmlns:a16="http://schemas.microsoft.com/office/drawing/2014/main" id="{D9A533BF-1133-012C-7ADC-2E3A7D443777}"/>
                </a:ext>
              </a:extLst>
            </p:cNvPr>
            <p:cNvSpPr txBox="1"/>
            <p:nvPr/>
          </p:nvSpPr>
          <p:spPr>
            <a:xfrm>
              <a:off x="5256050" y="1409950"/>
              <a:ext cx="3136800" cy="58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600" dirty="0" smtClean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Why open source?</a:t>
              </a:r>
              <a:endParaRPr sz="2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" name="Google Shape;80;p15">
              <a:extLst>
                <a:ext uri="{FF2B5EF4-FFF2-40B4-BE49-F238E27FC236}">
                  <a16:creationId xmlns:a16="http://schemas.microsoft.com/office/drawing/2014/main" id="{C8868703-D7B7-D6E3-CF0F-ED2D138D8FE4}"/>
                </a:ext>
              </a:extLst>
            </p:cNvPr>
            <p:cNvSpPr txBox="1"/>
            <p:nvPr/>
          </p:nvSpPr>
          <p:spPr>
            <a:xfrm>
              <a:off x="1326650" y="2226800"/>
              <a:ext cx="6018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500">
                  <a:solidFill>
                    <a:srgbClr val="FFFFFF"/>
                  </a:solidFill>
                  <a:latin typeface="Rubik Black"/>
                  <a:ea typeface="Rubik Black"/>
                  <a:cs typeface="Rubik Black"/>
                  <a:sym typeface="Rubik Black"/>
                </a:rPr>
                <a:t>2</a:t>
              </a:r>
              <a:endParaRPr sz="4500">
                <a:solidFill>
                  <a:srgbClr val="FFFFFF"/>
                </a:solidFill>
                <a:latin typeface="Rubik Black"/>
                <a:ea typeface="Rubik Black"/>
                <a:cs typeface="Rubik Black"/>
                <a:sym typeface="Rubik Black"/>
              </a:endParaRPr>
            </a:p>
          </p:txBody>
        </p:sp>
        <p:cxnSp>
          <p:nvCxnSpPr>
            <p:cNvPr id="11" name="Google Shape;84;p15">
              <a:extLst>
                <a:ext uri="{FF2B5EF4-FFF2-40B4-BE49-F238E27FC236}">
                  <a16:creationId xmlns:a16="http://schemas.microsoft.com/office/drawing/2014/main" id="{B146C9D2-2DC7-5A47-F604-7FDF9C19C518}"/>
                </a:ext>
              </a:extLst>
            </p:cNvPr>
            <p:cNvCxnSpPr>
              <a:stCxn id="7" idx="3"/>
              <a:endCxn id="3" idx="1"/>
            </p:cNvCxnSpPr>
            <p:nvPr/>
          </p:nvCxnSpPr>
          <p:spPr>
            <a:xfrm rot="10800000" flipH="1">
              <a:off x="1928450" y="1702400"/>
              <a:ext cx="3327600" cy="963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DC2CF7A-FEB0-05FD-CB5C-D27D102FA57C}"/>
              </a:ext>
            </a:extLst>
          </p:cNvPr>
          <p:cNvGrpSpPr/>
          <p:nvPr/>
        </p:nvGrpSpPr>
        <p:grpSpPr>
          <a:xfrm>
            <a:off x="2519938" y="2226800"/>
            <a:ext cx="5402487" cy="1222150"/>
            <a:chOff x="2519938" y="2226800"/>
            <a:chExt cx="5402487" cy="1222150"/>
          </a:xfrm>
        </p:grpSpPr>
        <p:sp>
          <p:nvSpPr>
            <p:cNvPr id="4" name="Google Shape;77;p15">
              <a:extLst>
                <a:ext uri="{FF2B5EF4-FFF2-40B4-BE49-F238E27FC236}">
                  <a16:creationId xmlns:a16="http://schemas.microsoft.com/office/drawing/2014/main" id="{42622FC2-A7F0-AE62-5E12-360ACEE2F36A}"/>
                </a:ext>
              </a:extLst>
            </p:cNvPr>
            <p:cNvSpPr txBox="1"/>
            <p:nvPr/>
          </p:nvSpPr>
          <p:spPr>
            <a:xfrm>
              <a:off x="4785625" y="2226800"/>
              <a:ext cx="3136800" cy="584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fr" sz="2600" dirty="0" smtClean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MediaInfo</a:t>
              </a:r>
              <a:endParaRPr sz="2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" name="Google Shape;81;p15">
              <a:extLst>
                <a:ext uri="{FF2B5EF4-FFF2-40B4-BE49-F238E27FC236}">
                  <a16:creationId xmlns:a16="http://schemas.microsoft.com/office/drawing/2014/main" id="{C6F050E1-6ED0-4310-55AA-12701A3F5005}"/>
                </a:ext>
              </a:extLst>
            </p:cNvPr>
            <p:cNvSpPr txBox="1"/>
            <p:nvPr/>
          </p:nvSpPr>
          <p:spPr>
            <a:xfrm>
              <a:off x="2519938" y="2571750"/>
              <a:ext cx="6018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500">
                  <a:solidFill>
                    <a:srgbClr val="FFFFFF"/>
                  </a:solidFill>
                  <a:latin typeface="Rubik Black"/>
                  <a:ea typeface="Rubik Black"/>
                  <a:cs typeface="Rubik Black"/>
                  <a:sym typeface="Rubik Black"/>
                </a:rPr>
                <a:t>3</a:t>
              </a:r>
              <a:endParaRPr sz="4500">
                <a:solidFill>
                  <a:srgbClr val="FFFFFF"/>
                </a:solidFill>
                <a:latin typeface="Rubik Black"/>
                <a:ea typeface="Rubik Black"/>
                <a:cs typeface="Rubik Black"/>
                <a:sym typeface="Rubik Black"/>
              </a:endParaRPr>
            </a:p>
          </p:txBody>
        </p:sp>
        <p:cxnSp>
          <p:nvCxnSpPr>
            <p:cNvPr id="12" name="Google Shape;85;p15">
              <a:extLst>
                <a:ext uri="{FF2B5EF4-FFF2-40B4-BE49-F238E27FC236}">
                  <a16:creationId xmlns:a16="http://schemas.microsoft.com/office/drawing/2014/main" id="{6CB5B872-434F-9BC7-E78A-BF542782C8BB}"/>
                </a:ext>
              </a:extLst>
            </p:cNvPr>
            <p:cNvCxnSpPr>
              <a:stCxn id="8" idx="3"/>
              <a:endCxn id="4" idx="1"/>
            </p:cNvCxnSpPr>
            <p:nvPr/>
          </p:nvCxnSpPr>
          <p:spPr>
            <a:xfrm flipV="1">
              <a:off x="3121738" y="2519173"/>
              <a:ext cx="1663887" cy="491177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E53A59E-A55E-35EB-884E-043A3C7A810C}"/>
              </a:ext>
            </a:extLst>
          </p:cNvPr>
          <p:cNvGrpSpPr/>
          <p:nvPr/>
        </p:nvGrpSpPr>
        <p:grpSpPr>
          <a:xfrm>
            <a:off x="1326638" y="3043650"/>
            <a:ext cx="7066212" cy="1320650"/>
            <a:chOff x="1326638" y="3043650"/>
            <a:chExt cx="7066212" cy="1320650"/>
          </a:xfrm>
        </p:grpSpPr>
        <p:sp>
          <p:nvSpPr>
            <p:cNvPr id="5" name="Google Shape;78;p15">
              <a:extLst>
                <a:ext uri="{FF2B5EF4-FFF2-40B4-BE49-F238E27FC236}">
                  <a16:creationId xmlns:a16="http://schemas.microsoft.com/office/drawing/2014/main" id="{661AFAC1-25BB-6FF1-C74B-A676FB521FF0}"/>
                </a:ext>
              </a:extLst>
            </p:cNvPr>
            <p:cNvSpPr txBox="1"/>
            <p:nvPr/>
          </p:nvSpPr>
          <p:spPr>
            <a:xfrm>
              <a:off x="5256050" y="3043650"/>
              <a:ext cx="3136800" cy="58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fr-FR" sz="2600" dirty="0" err="1" smtClean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MediaConch</a:t>
              </a:r>
              <a:endParaRPr lang="en-US" sz="2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" name="Google Shape;82;p15">
              <a:extLst>
                <a:ext uri="{FF2B5EF4-FFF2-40B4-BE49-F238E27FC236}">
                  <a16:creationId xmlns:a16="http://schemas.microsoft.com/office/drawing/2014/main" id="{BE90C425-BE58-2140-7419-01BBC913FE27}"/>
                </a:ext>
              </a:extLst>
            </p:cNvPr>
            <p:cNvSpPr txBox="1"/>
            <p:nvPr/>
          </p:nvSpPr>
          <p:spPr>
            <a:xfrm>
              <a:off x="1326638" y="3487100"/>
              <a:ext cx="6018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500">
                  <a:solidFill>
                    <a:srgbClr val="FFFFFF"/>
                  </a:solidFill>
                  <a:latin typeface="Rubik Black"/>
                  <a:ea typeface="Rubik Black"/>
                  <a:cs typeface="Rubik Black"/>
                  <a:sym typeface="Rubik Black"/>
                </a:rPr>
                <a:t>4</a:t>
              </a:r>
              <a:endParaRPr sz="4500">
                <a:solidFill>
                  <a:srgbClr val="FFFFFF"/>
                </a:solidFill>
                <a:latin typeface="Rubik Black"/>
                <a:ea typeface="Rubik Black"/>
                <a:cs typeface="Rubik Black"/>
                <a:sym typeface="Rubik Black"/>
              </a:endParaRPr>
            </a:p>
          </p:txBody>
        </p:sp>
        <p:cxnSp>
          <p:nvCxnSpPr>
            <p:cNvPr id="13" name="Google Shape;86;p15">
              <a:extLst>
                <a:ext uri="{FF2B5EF4-FFF2-40B4-BE49-F238E27FC236}">
                  <a16:creationId xmlns:a16="http://schemas.microsoft.com/office/drawing/2014/main" id="{4EDE021B-D2F8-8F21-5792-2B80D94296BA}"/>
                </a:ext>
              </a:extLst>
            </p:cNvPr>
            <p:cNvCxnSpPr>
              <a:stCxn id="9" idx="3"/>
              <a:endCxn id="5" idx="1"/>
            </p:cNvCxnSpPr>
            <p:nvPr/>
          </p:nvCxnSpPr>
          <p:spPr>
            <a:xfrm rot="10800000" flipH="1">
              <a:off x="1928438" y="3336200"/>
              <a:ext cx="3327600" cy="5895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EA78F0E-CF28-74A5-B864-9613E655C1A3}"/>
              </a:ext>
            </a:extLst>
          </p:cNvPr>
          <p:cNvGrpSpPr/>
          <p:nvPr/>
        </p:nvGrpSpPr>
        <p:grpSpPr>
          <a:xfrm>
            <a:off x="2519938" y="3860500"/>
            <a:ext cx="5402487" cy="877200"/>
            <a:chOff x="2519938" y="3860500"/>
            <a:chExt cx="5402487" cy="877200"/>
          </a:xfrm>
        </p:grpSpPr>
        <p:sp>
          <p:nvSpPr>
            <p:cNvPr id="14" name="Google Shape;87;p15">
              <a:extLst>
                <a:ext uri="{FF2B5EF4-FFF2-40B4-BE49-F238E27FC236}">
                  <a16:creationId xmlns:a16="http://schemas.microsoft.com/office/drawing/2014/main" id="{F3FA5760-E4A0-3F61-4C79-3FCBCF4A1C06}"/>
                </a:ext>
              </a:extLst>
            </p:cNvPr>
            <p:cNvSpPr txBox="1"/>
            <p:nvPr/>
          </p:nvSpPr>
          <p:spPr>
            <a:xfrm>
              <a:off x="4785625" y="3860500"/>
              <a:ext cx="3136800" cy="584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en-US" sz="2600" dirty="0" err="1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QCTools</a:t>
              </a:r>
              <a:r>
                <a:rPr lang="en-US" sz="2600" dirty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600" dirty="0" smtClean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a</a:t>
              </a:r>
              <a:r>
                <a:rPr lang="fr" sz="2600" dirty="0" smtClean="0">
                  <a:solidFill>
                    <a:srgbClr val="4F2E80"/>
                  </a:solidFill>
                  <a:latin typeface="Rubik"/>
                  <a:ea typeface="Rubik"/>
                  <a:cs typeface="Rubik"/>
                  <a:sym typeface="Rubik"/>
                </a:rPr>
                <a:t>nd more</a:t>
              </a:r>
              <a:endParaRPr sz="2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88;p15">
              <a:extLst>
                <a:ext uri="{FF2B5EF4-FFF2-40B4-BE49-F238E27FC236}">
                  <a16:creationId xmlns:a16="http://schemas.microsoft.com/office/drawing/2014/main" id="{AE33D50B-0064-1219-DAE0-E82377B05D89}"/>
                </a:ext>
              </a:extLst>
            </p:cNvPr>
            <p:cNvSpPr txBox="1"/>
            <p:nvPr/>
          </p:nvSpPr>
          <p:spPr>
            <a:xfrm>
              <a:off x="2519938" y="3860500"/>
              <a:ext cx="6018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500">
                  <a:solidFill>
                    <a:srgbClr val="FFFFFF"/>
                  </a:solidFill>
                  <a:latin typeface="Rubik Black"/>
                  <a:ea typeface="Rubik Black"/>
                  <a:cs typeface="Rubik Black"/>
                  <a:sym typeface="Rubik Black"/>
                </a:rPr>
                <a:t>5</a:t>
              </a:r>
              <a:endParaRPr sz="4500">
                <a:solidFill>
                  <a:srgbClr val="FFFFFF"/>
                </a:solidFill>
                <a:latin typeface="Rubik Black"/>
                <a:ea typeface="Rubik Black"/>
                <a:cs typeface="Rubik Black"/>
                <a:sym typeface="Rubik Black"/>
              </a:endParaRPr>
            </a:p>
          </p:txBody>
        </p:sp>
        <p:cxnSp>
          <p:nvCxnSpPr>
            <p:cNvPr id="16" name="Google Shape;89;p15">
              <a:extLst>
                <a:ext uri="{FF2B5EF4-FFF2-40B4-BE49-F238E27FC236}">
                  <a16:creationId xmlns:a16="http://schemas.microsoft.com/office/drawing/2014/main" id="{0CDA4CCE-0EC5-45CA-FA04-052894669886}"/>
                </a:ext>
              </a:extLst>
            </p:cNvPr>
            <p:cNvCxnSpPr>
              <a:stCxn id="15" idx="3"/>
              <a:endCxn id="14" idx="1"/>
            </p:cNvCxnSpPr>
            <p:nvPr/>
          </p:nvCxnSpPr>
          <p:spPr>
            <a:xfrm flipV="1">
              <a:off x="3121738" y="4152873"/>
              <a:ext cx="1663887" cy="146227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53CC9C05-7370-7682-C6FA-40D8ACBF53DF}"/>
              </a:ext>
            </a:extLst>
          </p:cNvPr>
          <p:cNvSpPr txBox="1"/>
          <p:nvPr/>
        </p:nvSpPr>
        <p:spPr>
          <a:xfrm>
            <a:off x="1846600" y="629650"/>
            <a:ext cx="1059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112135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RAWcooked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goal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1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file with all (video, audio, sidecar files)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Playable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by a lot of players (MKV+FFV1+FLAC)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Size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divided by 2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Reversible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to source format if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needed</a:t>
            </a:r>
          </a:p>
          <a:p>
            <a:pPr lvl="0"/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Easy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to use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724416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RAWcooked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solution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4" y="1781325"/>
            <a:ext cx="746412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Easy: just a short command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line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"</a:t>
            </a:r>
            <a:r>
              <a:rPr lang="en-US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rawcooked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YourDirectoryName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“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Store DPX/TIFF headers/footers in a specific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Matroska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attachment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Store other sidecar files as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Matroksa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attachments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Output is a single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Matroska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/FFV1/FLAC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file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Encoding is reversible (bit-by-bit to original files)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"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rawcooked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YourMatroskaFileName.mkv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"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799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RAWcooked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Long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term</a:t>
            </a:r>
            <a:r>
              <a:rPr lang="fr-FR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2600" b="1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sustainability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48638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~50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RAWcooked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sponsors</a:t>
            </a:r>
          </a:p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niche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market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big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company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interested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initial effort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was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not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small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Each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single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entity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needing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that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can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not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afford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 full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development</a:t>
            </a:r>
            <a:endParaRPr lang="fr-FR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needed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to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find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different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development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model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06" y="2133600"/>
            <a:ext cx="3833394" cy="2560697"/>
          </a:xfrm>
          <a:prstGeom prst="rect">
            <a:avLst/>
          </a:prstGeom>
        </p:spPr>
      </p:pic>
      <p:sp>
        <p:nvSpPr>
          <p:cNvPr id="8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7213044" y="3991125"/>
            <a:ext cx="193095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And more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152575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RAWcooked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Long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term</a:t>
            </a:r>
            <a:r>
              <a:rPr lang="fr-FR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2600" b="1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sustainability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4783313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~50 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RAWcooked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sponsors</a:t>
            </a:r>
          </a:p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different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business model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based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on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license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key</a:t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 provide a key for other format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flavors and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features (temporary key possible)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1000 € for first flavor/feature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+ 500 € per additional flavor/feature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Except for GPU support (1000 €)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To be compared with storage cost saving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(storage cost divided by 2)</a:t>
            </a: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06" y="2133600"/>
            <a:ext cx="3833394" cy="2560697"/>
          </a:xfrm>
          <a:prstGeom prst="rect">
            <a:avLst/>
          </a:prstGeom>
        </p:spPr>
      </p:pic>
      <p:sp>
        <p:nvSpPr>
          <p:cNvPr id="8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7213044" y="3991125"/>
            <a:ext cx="193095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And more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037069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BWF </a:t>
            </a: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066931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BWF </a:t>
            </a: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Metadata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edition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827375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Library of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Congress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(USA)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centralized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the management.</a:t>
            </a:r>
          </a:p>
          <a:p>
            <a:pPr lvl="0"/>
            <a:endParaRPr lang="fr-FR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Edition of WAV/BWF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metadata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for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conforming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to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ther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guidelines.</a:t>
            </a:r>
          </a:p>
          <a:p>
            <a:pPr lvl="0"/>
            <a:endParaRPr lang="fr-FR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endParaRPr lang="fr-FR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https://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www.digitizationguidelines.gov/guidelines/digitize-embedding.html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4013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BWF </a:t>
            </a: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Metadata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edition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4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0151" y="1874675"/>
            <a:ext cx="4541388" cy="290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36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BWF </a:t>
            </a: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Open source! And versatile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7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827375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Other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entities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needed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metadata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edition</a:t>
            </a:r>
            <a:r>
              <a:rPr lang="fr-FR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for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other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formats.</a:t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AVI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and MOV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are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born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Forks of BWF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MetaEdit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same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idea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same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core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source code.</a:t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Cheaper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!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563208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DVRescue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634772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DVRescue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Improve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DV dumps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827375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DV format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complicated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b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Lot of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different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vendors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with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specific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issues.</a:t>
            </a: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National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Endowment for the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Humanities centralized the management.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endParaRPr lang="en-US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Need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to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make</a:t>
            </a:r>
            <a:r>
              <a:rPr lang="fr-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capture </a:t>
            </a:r>
            <a:r>
              <a:rPr lang="fr-FR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easier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1026" name="Picture 2" descr="https://mediaarea.net/images/5de51e2-8ef44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25" y="2841554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12926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Why quality control is </a:t>
            </a:r>
            <a:r>
              <a:rPr lang="en-US" sz="3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important?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512732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DVRescue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Improve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DV dumps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4" y="1798283"/>
            <a:ext cx="4110037" cy="32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4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DVRescue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Improve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analyze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98283"/>
            <a:ext cx="4544337" cy="30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9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DVRescue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Optimize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DV dumps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827375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Now a tool for dumping DV from tape several times and peek the best dump.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endParaRPr lang="en-US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by file… Not by frame… By macroblock.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119644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mkvnote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790209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mkvnote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issue to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resolve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793085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MKV is a container format.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Lot of tools for editing MKV metadata.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But… Command line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  <a:t>.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  <a:t>Not everyone is able to use it.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</a:b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714067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mkvnote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solution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4" y="1644395"/>
            <a:ext cx="3700463" cy="33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6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mkvnote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graphical interface easy to use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71800"/>
            <a:ext cx="793085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Smithsonian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National Museum of African American History and Culture (NMAAHC)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needed something easier to manage.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And adapted to their needs.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 develop a dedicated tool for the graphical interface,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using existing open source command line tools.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so expensive.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460764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LeaveSD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768733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LeaveSD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How to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proprietary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format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793085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STARDIVA® storage format based on NSV but with opaque metadata format and 8-ch single audio track for actually 8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independent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mono content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old software version is not compatible with Windows 10+.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new software version is super expensive.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Here is the trap!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Well… Let’s do some reverse engineering.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3070084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LeaveSD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How to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proprietary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format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793085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Funded by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anonymous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sponsor.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Not happy with the monopoly from one vendor on the file format support.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But past is past, files are there, very important.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319281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7801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quality control is </a:t>
            </a:r>
            <a:r>
              <a:rPr lang="en-US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important?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82587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If you don’t handle that now</a:t>
            </a:r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,</a:t>
            </a:r>
          </a:p>
          <a:p>
            <a:pPr lvl="0"/>
            <a:r>
              <a:rPr lang="en-US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content </a:t>
            </a:r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is definitely partially lost.</a:t>
            </a:r>
          </a:p>
          <a:p>
            <a:pPr lvl="0"/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pic>
        <p:nvPicPr>
          <p:cNvPr id="6" name="Shape 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4902" y="2098823"/>
            <a:ext cx="2285676" cy="173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74" y="2098823"/>
            <a:ext cx="2308750" cy="173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656" y="2098823"/>
            <a:ext cx="3264894" cy="17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0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LeaveSD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How to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proprietary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format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793085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Sponsorship of reverse engineering.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Risky, maybe no outcome.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Based on standard formats (NSV container, AVC video, AAC audio).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But not standard.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4142050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en-US" sz="3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LeaveSD</a:t>
            </a:r>
            <a:endParaRPr lang="en-US"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764275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How to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leave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fr-FR" sz="2600" b="1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proprietary</a:t>
            </a:r>
            <a:r>
              <a:rPr lang="fr-FR" sz="2600" b="1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format</a:t>
            </a:r>
            <a:endParaRPr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793085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It was long but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 succeeded to decode the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files.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We used several open source tools (</a:t>
            </a:r>
            <a:r>
              <a:rPr lang="en-US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FFmpeg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, FAAD, </a:t>
            </a:r>
            <a:r>
              <a:rPr lang="en-US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mkvmerge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and custom glue between them.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 couple of other users wanted to use it too.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But new version of the files are slightly different.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No budget, not supported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  <a:t>.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  <a:t>Maybe in the future, when there is budget.</a:t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Wingdings" panose="05000000000000000000" pitchFamily="2" charset="2"/>
              </a:rPr>
              <a:t>Code is open source, available for everyone motivated.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/>
            </a:r>
            <a:b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</a:b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131640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79129916-E9CD-5720-EA84-D71252DF5EDF}"/>
              </a:ext>
            </a:extLst>
          </p:cNvPr>
          <p:cNvSpPr txBox="1"/>
          <p:nvPr/>
        </p:nvSpPr>
        <p:spPr>
          <a:xfrm>
            <a:off x="1846600" y="629650"/>
            <a:ext cx="10596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1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" name="Google Shape;100;p16">
            <a:extLst>
              <a:ext uri="{FF2B5EF4-FFF2-40B4-BE49-F238E27FC236}">
                <a16:creationId xmlns:a16="http://schemas.microsoft.com/office/drawing/2014/main" id="{54C27D68-6C2C-1138-E966-148A7D5D3C3B}"/>
              </a:ext>
            </a:extLst>
          </p:cNvPr>
          <p:cNvSpPr txBox="1"/>
          <p:nvPr/>
        </p:nvSpPr>
        <p:spPr>
          <a:xfrm>
            <a:off x="2684025" y="2112750"/>
            <a:ext cx="4488600" cy="738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Wrap-up</a:t>
            </a:r>
            <a:endParaRPr sz="3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152797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dirty="0" smtClean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Wrap-up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640685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Don’t forget QC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Open source is another way to 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Archivists created an ecosystem for themselves.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 can improve tools or sponsor the improvements you need</a:t>
            </a:r>
            <a:endParaRPr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7152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448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Stay in touch</a:t>
            </a:r>
            <a:endParaRPr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MediaArea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https://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MediaArea.net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@</a:t>
            </a:r>
            <a:r>
              <a:rPr lang="en-US" sz="1600" dirty="0" err="1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MediaArea_net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Jérôme Martinez: 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jerome@MediaArea.net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Slides: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MediaArea.net/Events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License (except images):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CC BY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216160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77062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quality control is important?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Your digital copy provider is available now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In the future, your content provider may have disappeared, trashed content…</a:t>
            </a:r>
          </a:p>
          <a:p>
            <a:pPr lvl="0"/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original tape is still there, but for how long?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The original tape is still there, but for how long?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Or your tape becomes no more readable.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981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77062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quality control is important?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57120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Easier to catch quality issues and fix them now than later.</a:t>
            </a:r>
          </a:p>
          <a:p>
            <a:pPr lvl="0"/>
            <a:endParaRPr lang="en-US" sz="1600" dirty="0" smtClean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When </a:t>
            </a:r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someone else discovers quality issues, it may be too late.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</p:spTree>
    <p:extLst>
      <p:ext uri="{BB962C8B-B14F-4D97-AF65-F5344CB8AC3E}">
        <p14:creationId xmlns:p14="http://schemas.microsoft.com/office/powerpoint/2010/main" val="33411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7226099D-8B98-6A9A-7024-3A30042A3144}"/>
              </a:ext>
            </a:extLst>
          </p:cNvPr>
          <p:cNvSpPr txBox="1"/>
          <p:nvPr/>
        </p:nvSpPr>
        <p:spPr>
          <a:xfrm>
            <a:off x="402700" y="395850"/>
            <a:ext cx="77062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Why quality control is important?</a:t>
            </a:r>
            <a:endParaRPr lang="en-US" sz="36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4" name="Google Shape;109;p17">
            <a:extLst>
              <a:ext uri="{FF2B5EF4-FFF2-40B4-BE49-F238E27FC236}">
                <a16:creationId xmlns:a16="http://schemas.microsoft.com/office/drawing/2014/main" id="{59B5B3C4-C94D-C2D4-67B6-B02DAE71BFB0}"/>
              </a:ext>
            </a:extLst>
          </p:cNvPr>
          <p:cNvSpPr txBox="1"/>
          <p:nvPr/>
        </p:nvSpPr>
        <p:spPr>
          <a:xfrm>
            <a:off x="498775" y="1781325"/>
            <a:ext cx="3908125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Example of online support:</a:t>
            </a: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AV Artifact Atlas, a resource for identifying errors and anomalies in analog and digital video. AVAA is built for and by a community of professionals in the field of audiovisual archiving but useful for anyone working with </a:t>
            </a:r>
            <a:r>
              <a:rPr lang="en-US" sz="1600" dirty="0" err="1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AVmaterial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lvl="0"/>
            <a:endParaRPr lang="fr-FR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en-US" sz="1600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https://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  <a:hlinkClick r:id="rId2"/>
              </a:rPr>
              <a:t>www.avartifactatlas.com</a:t>
            </a:r>
            <a:r>
              <a:rPr lang="en-US" sz="1600" dirty="0" smtClean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lang="en-US" sz="1600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" name="Google Shape;111;p17">
            <a:extLst>
              <a:ext uri="{FF2B5EF4-FFF2-40B4-BE49-F238E27FC236}">
                <a16:creationId xmlns:a16="http://schemas.microsoft.com/office/drawing/2014/main" id="{1C906151-4D1F-5523-883B-CF6DFC784A9C}"/>
              </a:ext>
            </a:extLst>
          </p:cNvPr>
          <p:cNvSpPr txBox="1"/>
          <p:nvPr/>
        </p:nvSpPr>
        <p:spPr>
          <a:xfrm>
            <a:off x="8273750" y="4782550"/>
            <a:ext cx="10596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dirty="0">
                <a:solidFill>
                  <a:srgbClr val="4F2E80"/>
                </a:solidFill>
                <a:latin typeface="Rubik Black"/>
                <a:ea typeface="Rubik Black"/>
                <a:cs typeface="Rubik Black"/>
                <a:sym typeface="Rubik Black"/>
              </a:rPr>
              <a:t>2026</a:t>
            </a:r>
            <a:endParaRPr sz="800" dirty="0">
              <a:solidFill>
                <a:srgbClr val="4F2E80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" name="Google Shape;108;p17">
            <a:extLst>
              <a:ext uri="{FF2B5EF4-FFF2-40B4-BE49-F238E27FC236}">
                <a16:creationId xmlns:a16="http://schemas.microsoft.com/office/drawing/2014/main" id="{9FF61C6E-8A4F-1528-4A22-E32BF2F3679D}"/>
              </a:ext>
            </a:extLst>
          </p:cNvPr>
          <p:cNvSpPr txBox="1"/>
          <p:nvPr/>
        </p:nvSpPr>
        <p:spPr>
          <a:xfrm>
            <a:off x="402700" y="1059650"/>
            <a:ext cx="44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600" b="1" dirty="0">
                <a:solidFill>
                  <a:srgbClr val="4F2E80"/>
                </a:solidFill>
                <a:latin typeface="Rubik"/>
                <a:ea typeface="Rubik"/>
                <a:cs typeface="Rubik"/>
                <a:sym typeface="Rubik"/>
              </a:rPr>
              <a:t>You are not alone</a:t>
            </a:r>
            <a:endParaRPr lang="en-US" sz="2600" b="1" dirty="0">
              <a:solidFill>
                <a:srgbClr val="4F2E8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726" y="1023261"/>
            <a:ext cx="4490274" cy="416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1258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2a7b25-f477-4575-ad54-8d9aa9eba134">
      <Terms xmlns="http://schemas.microsoft.com/office/infopath/2007/PartnerControls"/>
    </lcf76f155ced4ddcb4097134ff3c332f>
    <TaxCatchAll xmlns="3e9478a4-ab89-46a4-a52c-7e891ba3b5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9992E59463542B0101E1826A5BB3C" ma:contentTypeVersion="19" ma:contentTypeDescription="Crée un document." ma:contentTypeScope="" ma:versionID="b06af783619cc11b48b52f21312e61ee">
  <xsd:schema xmlns:xsd="http://www.w3.org/2001/XMLSchema" xmlns:xs="http://www.w3.org/2001/XMLSchema" xmlns:p="http://schemas.microsoft.com/office/2006/metadata/properties" xmlns:ns2="102a7b25-f477-4575-ad54-8d9aa9eba134" xmlns:ns3="3e9478a4-ab89-46a4-a52c-7e891ba3b513" targetNamespace="http://schemas.microsoft.com/office/2006/metadata/properties" ma:root="true" ma:fieldsID="c3e47742763846be13e2acabde728741" ns2:_="" ns3:_="">
    <xsd:import namespace="102a7b25-f477-4575-ad54-8d9aa9eba134"/>
    <xsd:import namespace="3e9478a4-ab89-46a4-a52c-7e891ba3b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a7b25-f477-4575-ad54-8d9aa9eba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50cc568-a0c1-4155-b79d-5921fab85b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478a4-ab89-46a4-a52c-7e891ba3b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041133-1ee0-452d-a6e5-a1dd606e8d64}" ma:internalName="TaxCatchAll" ma:showField="CatchAllData" ma:web="3e9478a4-ab89-46a4-a52c-7e891ba3b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AE138-1899-41A0-8732-E6CB2FB358FC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102a7b25-f477-4575-ad54-8d9aa9eba134"/>
    <ds:schemaRef ds:uri="3e9478a4-ab89-46a4-a52c-7e891ba3b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E0FF86-8D93-43FA-A060-1DCAC1488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4DCF0-EA78-4CFC-80BD-CE65E5486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a7b25-f477-4575-ad54-8d9aa9eba134"/>
    <ds:schemaRef ds:uri="3e9478a4-ab89-46a4-a52c-7e891ba3b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1967</Words>
  <Application>Microsoft Office PowerPoint</Application>
  <PresentationFormat>Affichage à l'écran (16:9)</PresentationFormat>
  <Paragraphs>332</Paragraphs>
  <Slides>64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9" baseType="lpstr">
      <vt:lpstr>Rubik</vt:lpstr>
      <vt:lpstr>Rubik Black</vt:lpstr>
      <vt:lpstr>Arial</vt:lpstr>
      <vt:lpstr>Wingdings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Martinez</dc:creator>
  <cp:lastModifiedBy>Jérôme Martinez</cp:lastModifiedBy>
  <cp:revision>55</cp:revision>
  <dcterms:modified xsi:type="dcterms:W3CDTF">2026-06-17T10:30:56Z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0x010100F069992E59463542B0101E1826A5BB3C</vt:lpwstr>
  </property>
  <property fmtid="{D5CDD505-2E9C-101B-9397-08002B2CF9AE}" pid="3" name="MediaServiceImageTags">
    <vt:lpwstr/>
  </property>
</Properties>
</file>